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comments/modernComment_141_8733FB5D.xml" ContentType="application/vnd.ms-powerpoint.comment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321" r:id="rId2"/>
    <p:sldId id="320" r:id="rId3"/>
    <p:sldId id="256" r:id="rId4"/>
    <p:sldId id="262" r:id="rId5"/>
    <p:sldId id="323" r:id="rId6"/>
    <p:sldId id="259" r:id="rId7"/>
    <p:sldId id="257" r:id="rId8"/>
    <p:sldId id="322" r:id="rId9"/>
    <p:sldId id="261" r:id="rId10"/>
  </p:sldIdLst>
  <p:sldSz cx="12192000" cy="6858000"/>
  <p:notesSz cx="12192000" cy="6858000"/>
  <p:defaultTextStyle>
    <a:defPPr>
      <a:defRPr lang="es-S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CBE4613-1E2A-E3F9-5B3E-325AB5664DC6}" name="Tan, Xiaojuan (CDC/GHC/DGHT) (CTR)" initials="TX((" userId="S::xit0@cdc.gov::daf845ba-7092-4db9-a867-3c2319cde35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5647"/>
    <a:srgbClr val="3B6F3E"/>
    <a:srgbClr val="7D7B48"/>
    <a:srgbClr val="165192"/>
    <a:srgbClr val="0E345E"/>
    <a:srgbClr val="0F0962"/>
    <a:srgbClr val="FF5C23"/>
    <a:srgbClr val="F3D301"/>
    <a:srgbClr val="E7E8E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554" autoAdjust="0"/>
  </p:normalViewPr>
  <p:slideViewPr>
    <p:cSldViewPr>
      <p:cViewPr varScale="1">
        <p:scale>
          <a:sx n="100" d="100"/>
          <a:sy n="100" d="100"/>
        </p:scale>
        <p:origin x="876" y="84"/>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5" Type="http://schemas.microsoft.com/office/2018/10/relationships/authors" Target="author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SV" dirty="0"/>
              <a:t>VERIFICACIONES</a:t>
            </a:r>
            <a:r>
              <a:rPr lang="es-SV" baseline="0" dirty="0"/>
              <a:t> DE REACTIVOS</a:t>
            </a:r>
            <a:endParaRPr lang="es-SV" dirty="0"/>
          </a:p>
        </c:rich>
      </c:tx>
      <c:layout>
        <c:manualLayout>
          <c:xMode val="edge"/>
          <c:yMode val="edge"/>
          <c:x val="0.27727786526684167"/>
          <c:y val="5.8479532163742687E-3"/>
        </c:manualLayout>
      </c:layout>
      <c:overlay val="0"/>
      <c:spPr>
        <a:solidFill>
          <a:schemeClr val="accent2">
            <a:lumMod val="40000"/>
            <a:lumOff val="60000"/>
          </a:schemeClr>
        </a:solid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GT"/>
        </a:p>
      </c:txPr>
    </c:title>
    <c:autoTitleDeleted val="0"/>
    <c:plotArea>
      <c:layout>
        <c:manualLayout>
          <c:layoutTarget val="inner"/>
          <c:xMode val="edge"/>
          <c:yMode val="edge"/>
          <c:x val="5.3247594050743655E-2"/>
          <c:y val="0.13930561311415018"/>
          <c:w val="0.90286351706036749"/>
          <c:h val="0.61498432487605714"/>
        </c:manualLayout>
      </c:layout>
      <c:lineChart>
        <c:grouping val="standard"/>
        <c:varyColors val="0"/>
        <c:ser>
          <c:idx val="0"/>
          <c:order val="0"/>
          <c:tx>
            <c:strRef>
              <c:f>Hoja2!$B$3</c:f>
              <c:strCache>
                <c:ptCount val="1"/>
                <c:pt idx="0">
                  <c:v>TOTAL REALIZADO</c:v>
                </c:pt>
              </c:strCache>
            </c:strRef>
          </c:tx>
          <c:spPr>
            <a:ln w="28575" cap="rnd">
              <a:solidFill>
                <a:schemeClr val="accent1"/>
              </a:solidFill>
              <a:round/>
            </a:ln>
            <a:effectLst/>
          </c:spPr>
          <c:marker>
            <c:symbol val="none"/>
          </c:marker>
          <c:cat>
            <c:numRef>
              <c:f>Hoja2!$A$4:$A$18</c:f>
              <c:numCache>
                <c:formatCode>General</c:formatCode>
                <c:ptCount val="15"/>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numCache>
            </c:numRef>
          </c:cat>
          <c:val>
            <c:numRef>
              <c:f>Hoja2!$B$4:$B$18</c:f>
              <c:numCache>
                <c:formatCode>General</c:formatCode>
                <c:ptCount val="15"/>
                <c:pt idx="0">
                  <c:v>3</c:v>
                </c:pt>
                <c:pt idx="1">
                  <c:v>3</c:v>
                </c:pt>
                <c:pt idx="2">
                  <c:v>3</c:v>
                </c:pt>
                <c:pt idx="3">
                  <c:v>6</c:v>
                </c:pt>
                <c:pt idx="4">
                  <c:v>1</c:v>
                </c:pt>
                <c:pt idx="5">
                  <c:v>2</c:v>
                </c:pt>
                <c:pt idx="6">
                  <c:v>8</c:v>
                </c:pt>
                <c:pt idx="7">
                  <c:v>4</c:v>
                </c:pt>
                <c:pt idx="8">
                  <c:v>4</c:v>
                </c:pt>
                <c:pt idx="9">
                  <c:v>6</c:v>
                </c:pt>
                <c:pt idx="10">
                  <c:v>14</c:v>
                </c:pt>
                <c:pt idx="11">
                  <c:v>13</c:v>
                </c:pt>
                <c:pt idx="12">
                  <c:v>14</c:v>
                </c:pt>
                <c:pt idx="13">
                  <c:v>14</c:v>
                </c:pt>
                <c:pt idx="14">
                  <c:v>14</c:v>
                </c:pt>
              </c:numCache>
            </c:numRef>
          </c:val>
          <c:smooth val="0"/>
          <c:extLst>
            <c:ext xmlns:c16="http://schemas.microsoft.com/office/drawing/2014/chart" uri="{C3380CC4-5D6E-409C-BE32-E72D297353CC}">
              <c16:uniqueId val="{00000000-34C6-412A-8C71-B919E426C853}"/>
            </c:ext>
          </c:extLst>
        </c:ser>
        <c:ser>
          <c:idx val="1"/>
          <c:order val="1"/>
          <c:tx>
            <c:strRef>
              <c:f>Hoja2!$C$3</c:f>
              <c:strCache>
                <c:ptCount val="1"/>
                <c:pt idx="0">
                  <c:v>RESULTADOS</c:v>
                </c:pt>
              </c:strCache>
            </c:strRef>
          </c:tx>
          <c:spPr>
            <a:ln w="28575" cap="rnd">
              <a:solidFill>
                <a:schemeClr val="accent2"/>
              </a:solidFill>
              <a:round/>
            </a:ln>
            <a:effectLst/>
          </c:spPr>
          <c:marker>
            <c:symbol val="none"/>
          </c:marker>
          <c:cat>
            <c:numRef>
              <c:f>Hoja2!$A$4:$A$18</c:f>
              <c:numCache>
                <c:formatCode>General</c:formatCode>
                <c:ptCount val="15"/>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numCache>
            </c:numRef>
          </c:cat>
          <c:val>
            <c:numRef>
              <c:f>Hoja2!$C$4:$C$18</c:f>
              <c:numCache>
                <c:formatCode>0%</c:formatCode>
                <c:ptCount val="15"/>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numCache>
            </c:numRef>
          </c:val>
          <c:smooth val="0"/>
          <c:extLst>
            <c:ext xmlns:c16="http://schemas.microsoft.com/office/drawing/2014/chart" uri="{C3380CC4-5D6E-409C-BE32-E72D297353CC}">
              <c16:uniqueId val="{00000001-34C6-412A-8C71-B919E426C853}"/>
            </c:ext>
          </c:extLst>
        </c:ser>
        <c:dLbls>
          <c:showLegendKey val="0"/>
          <c:showVal val="0"/>
          <c:showCatName val="0"/>
          <c:showSerName val="0"/>
          <c:showPercent val="0"/>
          <c:showBubbleSize val="0"/>
        </c:dLbls>
        <c:smooth val="0"/>
        <c:axId val="1976217919"/>
        <c:axId val="1976220415"/>
      </c:lineChart>
      <c:catAx>
        <c:axId val="197621791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GT"/>
          </a:p>
        </c:txPr>
        <c:crossAx val="1976220415"/>
        <c:crosses val="autoZero"/>
        <c:auto val="1"/>
        <c:lblAlgn val="ctr"/>
        <c:lblOffset val="100"/>
        <c:noMultiLvlLbl val="0"/>
      </c:catAx>
      <c:valAx>
        <c:axId val="197622041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GT"/>
          </a:p>
        </c:txPr>
        <c:crossAx val="197621791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GT"/>
        </a:p>
      </c:txPr>
    </c:legend>
    <c:plotVisOnly val="1"/>
    <c:dispBlanksAs val="gap"/>
    <c:showDLblsOverMax val="0"/>
  </c:chart>
  <c:spPr>
    <a:noFill/>
    <a:ln>
      <a:noFill/>
    </a:ln>
    <a:effectLst/>
  </c:spPr>
  <c:txPr>
    <a:bodyPr/>
    <a:lstStyle/>
    <a:p>
      <a:pPr>
        <a:defRPr/>
      </a:pPr>
      <a:endParaRPr lang="es-GT"/>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modernComment_141_8733FB5D.xml><?xml version="1.0" encoding="utf-8"?>
<p188:cmLst xmlns:a="http://schemas.openxmlformats.org/drawingml/2006/main" xmlns:r="http://schemas.openxmlformats.org/officeDocument/2006/relationships" xmlns:p188="http://schemas.microsoft.com/office/powerpoint/2018/8/main">
  <p188:cm id="{EC9CC85D-90C3-482C-A76A-38F05C93949A}" authorId="{8CBE4613-1E2A-E3F9-5B3E-325AB5664DC6}" created="2024-08-16T19:49:10.995">
    <ac:deMkLst xmlns:ac="http://schemas.microsoft.com/office/drawing/2013/main/command">
      <pc:docMk xmlns:pc="http://schemas.microsoft.com/office/powerpoint/2013/main/command"/>
      <pc:sldMk xmlns:pc="http://schemas.microsoft.com/office/powerpoint/2013/main/command" cId="2268330845" sldId="321"/>
      <ac:spMk id="2" creationId="{AFBF73E0-051D-42A6-A1C8-BCB461A1E4C5}"/>
    </ac:deMkLst>
    <p188:txBody>
      <a:bodyPr/>
      <a:lstStyle/>
      <a:p>
        <a:r>
          <a:rPr lang="en-US"/>
          <a:t>You will have 15 min to present. You may consider adding couple slides on laboratory methodology </a:t>
        </a:r>
      </a:p>
    </p188:txBody>
  </p188:cm>
</p188:cmLst>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8/21/2024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0" i="0">
                <a:solidFill>
                  <a:schemeClr val="tx1"/>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8/21/2024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0" i="0">
                <a:solidFill>
                  <a:schemeClr val="tx1"/>
                </a:solidFill>
                <a:latin typeface="Calibri"/>
                <a:cs typeface="Calibri"/>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8/21/2024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0" i="0">
                <a:solidFill>
                  <a:schemeClr val="tx1"/>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8/21/2024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8/21/2024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7" cstate="print"/>
          <a:stretch>
            <a:fillRect/>
          </a:stretch>
        </p:blipFill>
        <p:spPr>
          <a:xfrm>
            <a:off x="1524" y="429481"/>
            <a:ext cx="11974228" cy="6213775"/>
          </a:xfrm>
          <a:prstGeom prst="rect">
            <a:avLst/>
          </a:prstGeom>
        </p:spPr>
      </p:pic>
      <p:sp>
        <p:nvSpPr>
          <p:cNvPr id="2" name="Holder 2"/>
          <p:cNvSpPr>
            <a:spLocks noGrp="1"/>
          </p:cNvSpPr>
          <p:nvPr>
            <p:ph type="title"/>
          </p:nvPr>
        </p:nvSpPr>
        <p:spPr>
          <a:xfrm>
            <a:off x="824890" y="1580769"/>
            <a:ext cx="10730230" cy="848994"/>
          </a:xfrm>
          <a:prstGeom prst="rect">
            <a:avLst/>
          </a:prstGeom>
        </p:spPr>
        <p:txBody>
          <a:bodyPr wrap="square" lIns="0" tIns="0" rIns="0" bIns="0">
            <a:spAutoFit/>
          </a:bodyPr>
          <a:lstStyle>
            <a:lvl1pPr>
              <a:defRPr sz="1800" b="0" i="0">
                <a:solidFill>
                  <a:schemeClr val="tx1"/>
                </a:solidFill>
                <a:latin typeface="Calibri"/>
                <a:cs typeface="Calibri"/>
              </a:defRPr>
            </a:lvl1pPr>
          </a:lstStyle>
          <a:p>
            <a:endParaRPr/>
          </a:p>
        </p:txBody>
      </p:sp>
      <p:sp>
        <p:nvSpPr>
          <p:cNvPr id="3" name="Holder 3"/>
          <p:cNvSpPr>
            <a:spLocks noGrp="1"/>
          </p:cNvSpPr>
          <p:nvPr>
            <p:ph type="body" idx="1"/>
          </p:nvPr>
        </p:nvSpPr>
        <p:spPr>
          <a:xfrm>
            <a:off x="1898650" y="2692907"/>
            <a:ext cx="8394699" cy="206247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8/21/2024</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‹Nº›</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microsoft.com/office/2018/10/relationships/comments" Target="../comments/modernComment_141_8733FB5D.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asp.salud.gob.sv/regulacion/pdf/lineamientos/lineamientostecnicosparalaejecuciondepruebasparaITSyVIHenlaboratoriosclinicosybancosdesangre-Acuerdo-2154_v1.pdf" TargetMode="Externa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asp.salud.gob.sv/regulacion/pdf/lineamientos/lineamientostecnicosparalaejecuciondepruebasparaITSyVIHenlaboratoriosclinicosybancosdesangre-Acuerdo-2154_v1.pdf" TargetMode="Externa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5.xml"/><Relationship Id="rId5" Type="http://schemas.openxmlformats.org/officeDocument/2006/relationships/image" Target="../media/image28.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FBF73E0-051D-42A6-A1C8-BCB461A1E4C5}"/>
              </a:ext>
            </a:extLst>
          </p:cNvPr>
          <p:cNvSpPr>
            <a:spLocks noGrp="1"/>
          </p:cNvSpPr>
          <p:nvPr>
            <p:ph type="ctrTitle"/>
          </p:nvPr>
        </p:nvSpPr>
        <p:spPr>
          <a:xfrm>
            <a:off x="541694" y="1171141"/>
            <a:ext cx="6934200" cy="1107996"/>
          </a:xfrm>
        </p:spPr>
        <p:txBody>
          <a:bodyPr/>
          <a:lstStyle/>
          <a:p>
            <a:pPr algn="ctr"/>
            <a:r>
              <a:rPr lang="en-US" sz="3600" b="1" dirty="0">
                <a:solidFill>
                  <a:srgbClr val="0070C0"/>
                </a:solidFill>
                <a:latin typeface="Georgia" panose="02040502050405020303" pitchFamily="18" charset="0"/>
                <a:cs typeface="Arial" panose="020B0604020202020204" pitchFamily="34" charset="0"/>
              </a:rPr>
              <a:t>HOW TO MONITOR THE QUALITY OF A KIT</a:t>
            </a:r>
            <a:endParaRPr lang="es-SV" sz="3600" b="1" dirty="0">
              <a:solidFill>
                <a:srgbClr val="0070C0"/>
              </a:solidFill>
              <a:latin typeface="Georgia" panose="02040502050405020303" pitchFamily="18" charset="0"/>
              <a:cs typeface="Arial" panose="020B0604020202020204" pitchFamily="34" charset="0"/>
            </a:endParaRPr>
          </a:p>
        </p:txBody>
      </p:sp>
      <p:sp>
        <p:nvSpPr>
          <p:cNvPr id="3" name="Subtítulo 2">
            <a:extLst>
              <a:ext uri="{FF2B5EF4-FFF2-40B4-BE49-F238E27FC236}">
                <a16:creationId xmlns:a16="http://schemas.microsoft.com/office/drawing/2014/main" id="{D6144331-1DE4-4E05-99C1-E3EFF39007B4}"/>
              </a:ext>
            </a:extLst>
          </p:cNvPr>
          <p:cNvSpPr>
            <a:spLocks noGrp="1"/>
          </p:cNvSpPr>
          <p:nvPr>
            <p:ph type="subTitle" idx="4"/>
          </p:nvPr>
        </p:nvSpPr>
        <p:spPr>
          <a:xfrm>
            <a:off x="3524250" y="2828924"/>
            <a:ext cx="7829550" cy="4154984"/>
          </a:xfrm>
        </p:spPr>
        <p:txBody>
          <a:bodyPr/>
          <a:lstStyle/>
          <a:p>
            <a:pPr algn="ctr"/>
            <a:endParaRPr lang="es-SV" dirty="0"/>
          </a:p>
          <a:p>
            <a:pPr algn="ctr"/>
            <a:endParaRPr lang="es-SV" dirty="0"/>
          </a:p>
          <a:p>
            <a:pPr algn="ctr"/>
            <a:endParaRPr lang="es-SV" dirty="0"/>
          </a:p>
          <a:p>
            <a:pPr algn="ctr"/>
            <a:endParaRPr lang="es-SV" dirty="0"/>
          </a:p>
          <a:p>
            <a:pPr algn="ctr"/>
            <a:endParaRPr lang="es-SV" dirty="0"/>
          </a:p>
          <a:p>
            <a:pPr algn="ctr"/>
            <a:r>
              <a:rPr lang="es-SV" dirty="0"/>
              <a:t>                                                                                           </a:t>
            </a:r>
          </a:p>
          <a:p>
            <a:pPr algn="ctr"/>
            <a:endParaRPr lang="es-SV" dirty="0"/>
          </a:p>
          <a:p>
            <a:pPr algn="ctr"/>
            <a:endParaRPr lang="es-SV" dirty="0"/>
          </a:p>
          <a:p>
            <a:pPr algn="ctr"/>
            <a:endParaRPr lang="es-SV" dirty="0"/>
          </a:p>
          <a:p>
            <a:pPr algn="ctr"/>
            <a:endParaRPr lang="es-SV" dirty="0"/>
          </a:p>
          <a:p>
            <a:pPr algn="ctr"/>
            <a:endParaRPr lang="es-SV" dirty="0"/>
          </a:p>
          <a:p>
            <a:pPr algn="ctr"/>
            <a:endParaRPr lang="es-SV" dirty="0"/>
          </a:p>
          <a:p>
            <a:pPr algn="ctr"/>
            <a:endParaRPr lang="es-SV" dirty="0"/>
          </a:p>
          <a:p>
            <a:pPr algn="ctr"/>
            <a:endParaRPr lang="es-SV" dirty="0"/>
          </a:p>
          <a:p>
            <a:pPr algn="ctr"/>
            <a:endParaRPr lang="es-SV" dirty="0"/>
          </a:p>
        </p:txBody>
      </p:sp>
      <p:sp>
        <p:nvSpPr>
          <p:cNvPr id="5" name="CuadroTexto 4">
            <a:extLst>
              <a:ext uri="{FF2B5EF4-FFF2-40B4-BE49-F238E27FC236}">
                <a16:creationId xmlns:a16="http://schemas.microsoft.com/office/drawing/2014/main" id="{C4E67CB5-1F55-4788-A231-03DDFF3DB58A}"/>
              </a:ext>
            </a:extLst>
          </p:cNvPr>
          <p:cNvSpPr txBox="1"/>
          <p:nvPr/>
        </p:nvSpPr>
        <p:spPr>
          <a:xfrm>
            <a:off x="7854462" y="5987534"/>
            <a:ext cx="3118338" cy="646331"/>
          </a:xfrm>
          <a:prstGeom prst="rect">
            <a:avLst/>
          </a:prstGeom>
          <a:noFill/>
        </p:spPr>
        <p:txBody>
          <a:bodyPr wrap="square" rtlCol="0">
            <a:spAutoFit/>
          </a:bodyPr>
          <a:lstStyle/>
          <a:p>
            <a:pPr algn="r"/>
            <a:r>
              <a:rPr lang="es-SV" dirty="0"/>
              <a:t>Licda. MSPS  Raquel Peñate</a:t>
            </a:r>
          </a:p>
          <a:p>
            <a:pPr algn="ctr"/>
            <a:r>
              <a:rPr lang="es-SV" dirty="0"/>
              <a:t>   LVSP/ LNSP/El Salvador</a:t>
            </a:r>
          </a:p>
        </p:txBody>
      </p:sp>
      <p:pic>
        <p:nvPicPr>
          <p:cNvPr id="6" name="Imagen 5">
            <a:extLst>
              <a:ext uri="{FF2B5EF4-FFF2-40B4-BE49-F238E27FC236}">
                <a16:creationId xmlns:a16="http://schemas.microsoft.com/office/drawing/2014/main" id="{7DD20140-AFEC-46D2-08E9-C25E075A1E2B}"/>
              </a:ext>
            </a:extLst>
          </p:cNvPr>
          <p:cNvPicPr>
            <a:picLocks noChangeAspect="1"/>
          </p:cNvPicPr>
          <p:nvPr/>
        </p:nvPicPr>
        <p:blipFill>
          <a:blip r:embed="rId3"/>
          <a:stretch>
            <a:fillRect/>
          </a:stretch>
        </p:blipFill>
        <p:spPr>
          <a:xfrm>
            <a:off x="525912" y="3986783"/>
            <a:ext cx="2445626" cy="2582056"/>
          </a:xfrm>
          <a:prstGeom prst="rect">
            <a:avLst/>
          </a:prstGeom>
        </p:spPr>
      </p:pic>
      <p:pic>
        <p:nvPicPr>
          <p:cNvPr id="8" name="Imagen 7">
            <a:extLst>
              <a:ext uri="{FF2B5EF4-FFF2-40B4-BE49-F238E27FC236}">
                <a16:creationId xmlns:a16="http://schemas.microsoft.com/office/drawing/2014/main" id="{C3817245-444E-BF37-67B7-C63131570CAF}"/>
              </a:ext>
            </a:extLst>
          </p:cNvPr>
          <p:cNvPicPr>
            <a:picLocks noChangeAspect="1"/>
          </p:cNvPicPr>
          <p:nvPr/>
        </p:nvPicPr>
        <p:blipFill rotWithShape="1">
          <a:blip r:embed="rId4"/>
          <a:srcRect l="22305" t="34437" r="20625" b="46728"/>
          <a:stretch/>
        </p:blipFill>
        <p:spPr>
          <a:xfrm>
            <a:off x="3733800" y="3928499"/>
            <a:ext cx="3045015" cy="1291028"/>
          </a:xfrm>
          <a:prstGeom prst="rect">
            <a:avLst/>
          </a:prstGeom>
        </p:spPr>
      </p:pic>
      <p:pic>
        <p:nvPicPr>
          <p:cNvPr id="12" name="Imagen 11">
            <a:extLst>
              <a:ext uri="{FF2B5EF4-FFF2-40B4-BE49-F238E27FC236}">
                <a16:creationId xmlns:a16="http://schemas.microsoft.com/office/drawing/2014/main" id="{7A0549CA-D505-4E35-1BEC-77DB4A94859A}"/>
              </a:ext>
            </a:extLst>
          </p:cNvPr>
          <p:cNvPicPr>
            <a:picLocks noChangeAspect="1"/>
          </p:cNvPicPr>
          <p:nvPr/>
        </p:nvPicPr>
        <p:blipFill rotWithShape="1">
          <a:blip r:embed="rId5"/>
          <a:srcRect l="23125" t="44442" r="22500" b="36724"/>
          <a:stretch/>
        </p:blipFill>
        <p:spPr>
          <a:xfrm>
            <a:off x="3589432" y="5287205"/>
            <a:ext cx="3333750" cy="1291028"/>
          </a:xfrm>
          <a:prstGeom prst="rect">
            <a:avLst/>
          </a:prstGeom>
        </p:spPr>
      </p:pic>
      <p:pic>
        <p:nvPicPr>
          <p:cNvPr id="13" name="Imagen 12">
            <a:extLst>
              <a:ext uri="{FF2B5EF4-FFF2-40B4-BE49-F238E27FC236}">
                <a16:creationId xmlns:a16="http://schemas.microsoft.com/office/drawing/2014/main" id="{2FAC4FF0-F4E8-82E3-7248-2A9D6A5276C4}"/>
              </a:ext>
            </a:extLst>
          </p:cNvPr>
          <p:cNvPicPr>
            <a:picLocks noChangeAspect="1"/>
          </p:cNvPicPr>
          <p:nvPr/>
        </p:nvPicPr>
        <p:blipFill>
          <a:blip r:embed="rId6"/>
          <a:stretch>
            <a:fillRect/>
          </a:stretch>
        </p:blipFill>
        <p:spPr>
          <a:xfrm>
            <a:off x="8028606" y="1470218"/>
            <a:ext cx="3637482" cy="4320982"/>
          </a:xfrm>
          <a:prstGeom prst="rect">
            <a:avLst/>
          </a:prstGeom>
        </p:spPr>
      </p:pic>
    </p:spTree>
    <p:extLst>
      <p:ext uri="{BB962C8B-B14F-4D97-AF65-F5344CB8AC3E}">
        <p14:creationId xmlns:p14="http://schemas.microsoft.com/office/powerpoint/2010/main" val="2268330845"/>
      </p:ext>
    </p:extLst>
  </p:cSld>
  <p:clrMapOvr>
    <a:masterClrMapping/>
  </p:clrMapOvr>
  <p:extLst>
    <p:ext uri="{6950BFC3-D8DA-4A85-94F7-54DA5524770B}">
      <p188:commentRel xmlns:p188="http://schemas.microsoft.com/office/powerpoint/2018/8/main" r:id="rId2"/>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0" y="1272222"/>
            <a:ext cx="533400" cy="244476"/>
          </a:xfrm>
          <a:prstGeom prst="rect">
            <a:avLst/>
          </a:prstGeom>
        </p:spPr>
        <p:txBody>
          <a:bodyPr vert="horz" anchor="ctr" anchorCtr="0">
            <a:normAutofit fontScale="85000" lnSpcReduction="20000"/>
          </a:bodyPr>
          <a:lstStyle>
            <a:defPPr>
              <a:defRPr lang="en-US"/>
            </a:defPPr>
            <a:lvl1pPr marL="0" algn="ctr" defTabSz="914400" rtl="0" eaLnBrk="1" latinLnBrk="0" hangingPunct="1">
              <a:defRPr kumimoji="0" sz="1400" b="1"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CFEC368-1D7A-4F81-ABF6-AE0E36BAF64C}" type="slidenum">
              <a:rPr lang="en-US" smtClean="0"/>
              <a:pPr/>
              <a:t>2</a:t>
            </a:fld>
            <a:endParaRPr lang="en-US" dirty="0"/>
          </a:p>
        </p:txBody>
      </p:sp>
      <p:sp>
        <p:nvSpPr>
          <p:cNvPr id="5" name="CuadroTexto 4">
            <a:extLst>
              <a:ext uri="{FF2B5EF4-FFF2-40B4-BE49-F238E27FC236}">
                <a16:creationId xmlns:a16="http://schemas.microsoft.com/office/drawing/2014/main" id="{09D834AC-0A15-2FAC-26E9-652291BE2D3D}"/>
              </a:ext>
            </a:extLst>
          </p:cNvPr>
          <p:cNvSpPr txBox="1"/>
          <p:nvPr/>
        </p:nvSpPr>
        <p:spPr>
          <a:xfrm>
            <a:off x="0" y="0"/>
            <a:ext cx="12192000" cy="523220"/>
          </a:xfrm>
          <a:prstGeom prst="rect">
            <a:avLst/>
          </a:prstGeom>
          <a:noFill/>
        </p:spPr>
        <p:txBody>
          <a:bodyPr wrap="square">
            <a:spAutoFit/>
          </a:bodyPr>
          <a:lstStyle/>
          <a:p>
            <a:pPr algn="ctr"/>
            <a:r>
              <a:rPr lang="es-ES" sz="2800" b="1" dirty="0" err="1">
                <a:solidFill>
                  <a:srgbClr val="C00000"/>
                </a:solidFill>
              </a:rPr>
              <a:t>Fifth</a:t>
            </a:r>
            <a:r>
              <a:rPr lang="es-ES" sz="2800" b="1" dirty="0">
                <a:solidFill>
                  <a:srgbClr val="C00000"/>
                </a:solidFill>
              </a:rPr>
              <a:t> pillar </a:t>
            </a:r>
            <a:r>
              <a:rPr lang="es-ES" sz="2800" b="1" dirty="0" err="1">
                <a:solidFill>
                  <a:srgbClr val="C00000"/>
                </a:solidFill>
              </a:rPr>
              <a:t>of</a:t>
            </a:r>
            <a:r>
              <a:rPr lang="es-ES" sz="2800" b="1" dirty="0">
                <a:solidFill>
                  <a:srgbClr val="C00000"/>
                </a:solidFill>
              </a:rPr>
              <a:t> RTCQII </a:t>
            </a:r>
            <a:endParaRPr lang="es-GT" sz="2800" dirty="0"/>
          </a:p>
        </p:txBody>
      </p:sp>
      <p:grpSp>
        <p:nvGrpSpPr>
          <p:cNvPr id="20" name="Grupo 19">
            <a:extLst>
              <a:ext uri="{FF2B5EF4-FFF2-40B4-BE49-F238E27FC236}">
                <a16:creationId xmlns:a16="http://schemas.microsoft.com/office/drawing/2014/main" id="{5C497424-CD57-3E59-7142-DA66243CCDA3}"/>
              </a:ext>
            </a:extLst>
          </p:cNvPr>
          <p:cNvGrpSpPr/>
          <p:nvPr/>
        </p:nvGrpSpPr>
        <p:grpSpPr>
          <a:xfrm>
            <a:off x="5562600" y="4775537"/>
            <a:ext cx="6153150" cy="1015663"/>
            <a:chOff x="5562600" y="4022845"/>
            <a:chExt cx="6153150" cy="1015663"/>
          </a:xfrm>
        </p:grpSpPr>
        <p:sp>
          <p:nvSpPr>
            <p:cNvPr id="17" name="Rectángulo 16">
              <a:extLst>
                <a:ext uri="{FF2B5EF4-FFF2-40B4-BE49-F238E27FC236}">
                  <a16:creationId xmlns:a16="http://schemas.microsoft.com/office/drawing/2014/main" id="{DD8F7206-2F26-9177-87F2-EA58ADC1815F}"/>
                </a:ext>
              </a:extLst>
            </p:cNvPr>
            <p:cNvSpPr/>
            <p:nvPr/>
          </p:nvSpPr>
          <p:spPr>
            <a:xfrm>
              <a:off x="5562600" y="4022845"/>
              <a:ext cx="6096000" cy="1013778"/>
            </a:xfrm>
            <a:prstGeom prst="rect">
              <a:avLst/>
            </a:prstGeom>
            <a:no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GT"/>
            </a:p>
          </p:txBody>
        </p:sp>
        <p:sp>
          <p:nvSpPr>
            <p:cNvPr id="12" name="CuadroTexto 11">
              <a:extLst>
                <a:ext uri="{FF2B5EF4-FFF2-40B4-BE49-F238E27FC236}">
                  <a16:creationId xmlns:a16="http://schemas.microsoft.com/office/drawing/2014/main" id="{7D6B3586-2648-1A66-9546-099FDFCD11A9}"/>
                </a:ext>
              </a:extLst>
            </p:cNvPr>
            <p:cNvSpPr txBox="1"/>
            <p:nvPr/>
          </p:nvSpPr>
          <p:spPr>
            <a:xfrm>
              <a:off x="5619750" y="4022845"/>
              <a:ext cx="6096000" cy="1015663"/>
            </a:xfrm>
            <a:prstGeom prst="rect">
              <a:avLst/>
            </a:prstGeom>
            <a:noFill/>
          </p:spPr>
          <p:txBody>
            <a:bodyPr wrap="square">
              <a:spAutoFit/>
            </a:bodyPr>
            <a:lstStyle/>
            <a:p>
              <a:pPr lvl="0" algn="ctr"/>
              <a:r>
                <a:rPr lang="en-US" sz="2000" b="1" noProof="0" dirty="0">
                  <a:solidFill>
                    <a:schemeClr val="tx1"/>
                  </a:solidFill>
                  <a:latin typeface="Arial" panose="020B0604020202020204" pitchFamily="34" charset="0"/>
                  <a:cs typeface="Arial" panose="020B0604020202020204" pitchFamily="34" charset="0"/>
                </a:rPr>
                <a:t>Focused on improving the quality and performance of the tests, carried out on each lot acquired nationally</a:t>
              </a:r>
              <a:endParaRPr lang="es-GT" sz="2000" dirty="0"/>
            </a:p>
          </p:txBody>
        </p:sp>
      </p:grpSp>
      <p:pic>
        <p:nvPicPr>
          <p:cNvPr id="16" name="Imagen 15">
            <a:extLst>
              <a:ext uri="{FF2B5EF4-FFF2-40B4-BE49-F238E27FC236}">
                <a16:creationId xmlns:a16="http://schemas.microsoft.com/office/drawing/2014/main" id="{B6587E50-8211-6C71-5E6A-A386E8733239}"/>
              </a:ext>
            </a:extLst>
          </p:cNvPr>
          <p:cNvPicPr>
            <a:picLocks noChangeAspect="1"/>
          </p:cNvPicPr>
          <p:nvPr/>
        </p:nvPicPr>
        <p:blipFill>
          <a:blip r:embed="rId2"/>
          <a:stretch>
            <a:fillRect/>
          </a:stretch>
        </p:blipFill>
        <p:spPr>
          <a:xfrm>
            <a:off x="4347369" y="4783475"/>
            <a:ext cx="1005840" cy="1005840"/>
          </a:xfrm>
          <a:prstGeom prst="rect">
            <a:avLst/>
          </a:prstGeom>
        </p:spPr>
      </p:pic>
      <p:grpSp>
        <p:nvGrpSpPr>
          <p:cNvPr id="19" name="Grupo 18">
            <a:extLst>
              <a:ext uri="{FF2B5EF4-FFF2-40B4-BE49-F238E27FC236}">
                <a16:creationId xmlns:a16="http://schemas.microsoft.com/office/drawing/2014/main" id="{70FEBC41-1489-FBE3-E4BA-EF7E51704E03}"/>
              </a:ext>
            </a:extLst>
          </p:cNvPr>
          <p:cNvGrpSpPr/>
          <p:nvPr/>
        </p:nvGrpSpPr>
        <p:grpSpPr>
          <a:xfrm>
            <a:off x="5662614" y="1219200"/>
            <a:ext cx="6105523" cy="1013778"/>
            <a:chOff x="5610225" y="1410522"/>
            <a:chExt cx="6105523" cy="1013778"/>
          </a:xfrm>
        </p:grpSpPr>
        <p:sp>
          <p:nvSpPr>
            <p:cNvPr id="10" name="CuadroTexto 9">
              <a:extLst>
                <a:ext uri="{FF2B5EF4-FFF2-40B4-BE49-F238E27FC236}">
                  <a16:creationId xmlns:a16="http://schemas.microsoft.com/office/drawing/2014/main" id="{13AF6A8D-3E54-2607-E776-1C5AA07478FE}"/>
                </a:ext>
              </a:extLst>
            </p:cNvPr>
            <p:cNvSpPr txBox="1"/>
            <p:nvPr/>
          </p:nvSpPr>
          <p:spPr>
            <a:xfrm>
              <a:off x="5619749" y="1536990"/>
              <a:ext cx="6095999" cy="707886"/>
            </a:xfrm>
            <a:prstGeom prst="rect">
              <a:avLst/>
            </a:prstGeom>
            <a:noFill/>
          </p:spPr>
          <p:txBody>
            <a:bodyPr wrap="square">
              <a:spAutoFit/>
            </a:bodyPr>
            <a:lstStyle/>
            <a:p>
              <a:pPr lvl="0" algn="ctr"/>
              <a:r>
                <a:rPr lang="en-US" sz="2000" b="1" noProof="0" dirty="0">
                  <a:solidFill>
                    <a:schemeClr val="tx1"/>
                  </a:solidFill>
                  <a:latin typeface="Arial" panose="020B0604020202020204" pitchFamily="34" charset="0"/>
                  <a:cs typeface="Arial" panose="020B0604020202020204" pitchFamily="34" charset="0"/>
                </a:rPr>
                <a:t>Strengthen national capacity for surveillance of kit lots after their marketing.</a:t>
              </a:r>
              <a:endParaRPr lang="es-ES" sz="2000" b="0" noProof="0" dirty="0">
                <a:latin typeface="Arial" panose="020B0604020202020204" pitchFamily="34" charset="0"/>
                <a:cs typeface="Arial" panose="020B0604020202020204" pitchFamily="34" charset="0"/>
              </a:endParaRPr>
            </a:p>
          </p:txBody>
        </p:sp>
        <p:sp>
          <p:nvSpPr>
            <p:cNvPr id="18" name="Rectángulo 17">
              <a:extLst>
                <a:ext uri="{FF2B5EF4-FFF2-40B4-BE49-F238E27FC236}">
                  <a16:creationId xmlns:a16="http://schemas.microsoft.com/office/drawing/2014/main" id="{F7A06912-1642-6D89-9061-DE25EC0A7287}"/>
                </a:ext>
              </a:extLst>
            </p:cNvPr>
            <p:cNvSpPr/>
            <p:nvPr/>
          </p:nvSpPr>
          <p:spPr>
            <a:xfrm>
              <a:off x="5610225" y="1410522"/>
              <a:ext cx="6096000" cy="1013778"/>
            </a:xfrm>
            <a:prstGeom prst="rect">
              <a:avLst/>
            </a:prstGeom>
            <a:no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GT"/>
            </a:p>
          </p:txBody>
        </p:sp>
      </p:grpSp>
      <p:grpSp>
        <p:nvGrpSpPr>
          <p:cNvPr id="22" name="Grupo 21">
            <a:extLst>
              <a:ext uri="{FF2B5EF4-FFF2-40B4-BE49-F238E27FC236}">
                <a16:creationId xmlns:a16="http://schemas.microsoft.com/office/drawing/2014/main" id="{08589421-DC54-4CE1-B020-C929216BFF82}"/>
              </a:ext>
            </a:extLst>
          </p:cNvPr>
          <p:cNvGrpSpPr/>
          <p:nvPr/>
        </p:nvGrpSpPr>
        <p:grpSpPr>
          <a:xfrm>
            <a:off x="533400" y="2639407"/>
            <a:ext cx="3337719" cy="1579186"/>
            <a:chOff x="952499" y="2668110"/>
            <a:chExt cx="3337719" cy="1579186"/>
          </a:xfrm>
        </p:grpSpPr>
        <p:sp>
          <p:nvSpPr>
            <p:cNvPr id="8" name="CuadroTexto 7">
              <a:extLst>
                <a:ext uri="{FF2B5EF4-FFF2-40B4-BE49-F238E27FC236}">
                  <a16:creationId xmlns:a16="http://schemas.microsoft.com/office/drawing/2014/main" id="{1FDF58B1-79AD-7598-706E-7F3C459FC77A}"/>
                </a:ext>
              </a:extLst>
            </p:cNvPr>
            <p:cNvSpPr txBox="1"/>
            <p:nvPr/>
          </p:nvSpPr>
          <p:spPr>
            <a:xfrm>
              <a:off x="952499" y="2765205"/>
              <a:ext cx="3337719" cy="1384995"/>
            </a:xfrm>
            <a:prstGeom prst="rect">
              <a:avLst/>
            </a:prstGeom>
            <a:noFill/>
          </p:spPr>
          <p:txBody>
            <a:bodyPr wrap="square">
              <a:spAutoFit/>
            </a:bodyPr>
            <a:lstStyle/>
            <a:p>
              <a:pPr lvl="0" algn="ctr"/>
              <a:r>
                <a:rPr lang="en-US" sz="2800" b="1" noProof="0" dirty="0">
                  <a:solidFill>
                    <a:schemeClr val="tx1"/>
                  </a:solidFill>
                  <a:latin typeface="Arial" panose="020B0604020202020204" pitchFamily="34" charset="0"/>
                  <a:cs typeface="Arial" panose="020B0604020202020204" pitchFamily="34" charset="0"/>
                </a:rPr>
                <a:t>Lot testing and post-market surveillance</a:t>
              </a:r>
              <a:endParaRPr lang="es-ES" sz="2800" b="1" noProof="0" dirty="0">
                <a:solidFill>
                  <a:schemeClr val="tx1"/>
                </a:solidFill>
                <a:latin typeface="Arial" panose="020B0604020202020204" pitchFamily="34" charset="0"/>
                <a:cs typeface="Arial" panose="020B0604020202020204" pitchFamily="34" charset="0"/>
              </a:endParaRPr>
            </a:p>
          </p:txBody>
        </p:sp>
        <p:sp>
          <p:nvSpPr>
            <p:cNvPr id="21" name="Rectángulo 20">
              <a:extLst>
                <a:ext uri="{FF2B5EF4-FFF2-40B4-BE49-F238E27FC236}">
                  <a16:creationId xmlns:a16="http://schemas.microsoft.com/office/drawing/2014/main" id="{082D018F-BCBB-789E-3311-80051FB68589}"/>
                </a:ext>
              </a:extLst>
            </p:cNvPr>
            <p:cNvSpPr/>
            <p:nvPr/>
          </p:nvSpPr>
          <p:spPr>
            <a:xfrm>
              <a:off x="952499" y="2668110"/>
              <a:ext cx="3337719" cy="1579186"/>
            </a:xfrm>
            <a:prstGeom prst="rect">
              <a:avLst/>
            </a:prstGeom>
            <a:no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GT"/>
            </a:p>
          </p:txBody>
        </p:sp>
      </p:grpSp>
      <p:pic>
        <p:nvPicPr>
          <p:cNvPr id="24" name="Imagen 23">
            <a:extLst>
              <a:ext uri="{FF2B5EF4-FFF2-40B4-BE49-F238E27FC236}">
                <a16:creationId xmlns:a16="http://schemas.microsoft.com/office/drawing/2014/main" id="{CC1F28F7-99B8-7883-90A0-ADC8D6B8B492}"/>
              </a:ext>
            </a:extLst>
          </p:cNvPr>
          <p:cNvPicPr>
            <a:picLocks noChangeAspect="1"/>
          </p:cNvPicPr>
          <p:nvPr/>
        </p:nvPicPr>
        <p:blipFill>
          <a:blip r:embed="rId3"/>
          <a:stretch>
            <a:fillRect/>
          </a:stretch>
        </p:blipFill>
        <p:spPr>
          <a:xfrm flipV="1">
            <a:off x="3049427" y="1460860"/>
            <a:ext cx="770644" cy="837169"/>
          </a:xfrm>
          <a:prstGeom prst="rect">
            <a:avLst/>
          </a:prstGeom>
        </p:spPr>
      </p:pic>
      <p:pic>
        <p:nvPicPr>
          <p:cNvPr id="26" name="Imagen 25">
            <a:extLst>
              <a:ext uri="{FF2B5EF4-FFF2-40B4-BE49-F238E27FC236}">
                <a16:creationId xmlns:a16="http://schemas.microsoft.com/office/drawing/2014/main" id="{7ECAA4D4-564D-519B-F5AB-F6FD963C85F3}"/>
              </a:ext>
            </a:extLst>
          </p:cNvPr>
          <p:cNvPicPr>
            <a:picLocks noChangeAspect="1"/>
          </p:cNvPicPr>
          <p:nvPr/>
        </p:nvPicPr>
        <p:blipFill>
          <a:blip r:embed="rId3"/>
          <a:stretch>
            <a:fillRect/>
          </a:stretch>
        </p:blipFill>
        <p:spPr>
          <a:xfrm>
            <a:off x="2978823" y="4563314"/>
            <a:ext cx="841248" cy="841248"/>
          </a:xfrm>
          <a:prstGeom prst="rect">
            <a:avLst/>
          </a:prstGeom>
        </p:spPr>
      </p:pic>
      <p:pic>
        <p:nvPicPr>
          <p:cNvPr id="30" name="Imagen 29">
            <a:extLst>
              <a:ext uri="{FF2B5EF4-FFF2-40B4-BE49-F238E27FC236}">
                <a16:creationId xmlns:a16="http://schemas.microsoft.com/office/drawing/2014/main" id="{4A50C753-3544-1B58-45AC-897DBA61F97B}"/>
              </a:ext>
            </a:extLst>
          </p:cNvPr>
          <p:cNvPicPr>
            <a:picLocks noChangeAspect="1"/>
          </p:cNvPicPr>
          <p:nvPr/>
        </p:nvPicPr>
        <p:blipFill>
          <a:blip r:embed="rId4"/>
          <a:stretch>
            <a:fillRect/>
          </a:stretch>
        </p:blipFill>
        <p:spPr>
          <a:xfrm>
            <a:off x="4342797" y="1219200"/>
            <a:ext cx="1014984" cy="1014984"/>
          </a:xfrm>
          <a:prstGeom prst="rect">
            <a:avLst/>
          </a:prstGeom>
        </p:spPr>
      </p:pic>
    </p:spTree>
    <p:extLst>
      <p:ext uri="{BB962C8B-B14F-4D97-AF65-F5344CB8AC3E}">
        <p14:creationId xmlns:p14="http://schemas.microsoft.com/office/powerpoint/2010/main" val="3647438354"/>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2286000" y="914400"/>
            <a:ext cx="9636760" cy="936153"/>
          </a:xfrm>
          <a:prstGeom prst="rect">
            <a:avLst/>
          </a:prstGeom>
        </p:spPr>
        <p:txBody>
          <a:bodyPr vert="horz" wrap="square" lIns="0" tIns="104139" rIns="0" bIns="0" rtlCol="0">
            <a:spAutoFit/>
          </a:bodyPr>
          <a:lstStyle/>
          <a:p>
            <a:pPr marL="12700" marR="5080" algn="just">
              <a:lnSpc>
                <a:spcPct val="90000"/>
              </a:lnSpc>
              <a:spcBef>
                <a:spcPts val="819"/>
              </a:spcBef>
            </a:pPr>
            <a:endParaRPr sz="6000" dirty="0">
              <a:latin typeface="Calibri Light"/>
              <a:cs typeface="Calibri Light"/>
            </a:endParaRPr>
          </a:p>
        </p:txBody>
      </p:sp>
      <p:sp>
        <p:nvSpPr>
          <p:cNvPr id="5" name="object 5"/>
          <p:cNvSpPr txBox="1"/>
          <p:nvPr/>
        </p:nvSpPr>
        <p:spPr>
          <a:xfrm>
            <a:off x="47701" y="6448177"/>
            <a:ext cx="11370157" cy="304186"/>
          </a:xfrm>
          <a:prstGeom prst="rect">
            <a:avLst/>
          </a:prstGeom>
        </p:spPr>
        <p:txBody>
          <a:bodyPr vert="horz" wrap="square" lIns="0" tIns="60960" rIns="0" bIns="0" rtlCol="0">
            <a:spAutoFit/>
          </a:bodyPr>
          <a:lstStyle/>
          <a:p>
            <a:pPr marL="12700">
              <a:lnSpc>
                <a:spcPts val="2055"/>
              </a:lnSpc>
            </a:pPr>
            <a:r>
              <a:rPr sz="1200" u="sng" spc="-5" dirty="0">
                <a:solidFill>
                  <a:srgbClr val="0462C1"/>
                </a:solidFill>
                <a:uFill>
                  <a:solidFill>
                    <a:srgbClr val="0462C1"/>
                  </a:solidFill>
                </a:uFill>
                <a:latin typeface="Calibri Light"/>
                <a:cs typeface="Calibri Light"/>
                <a:hlinkClick r:id="rId2"/>
              </a:rPr>
              <a:t>http://asp.salud.gob.sv/regulacion/pdf/lineamientos/lineamientostecnicosparalaejecuciondepruebasparaITSyVI</a:t>
            </a:r>
            <a:r>
              <a:rPr sz="1200" u="sng" spc="-10" dirty="0">
                <a:solidFill>
                  <a:srgbClr val="0462C1"/>
                </a:solidFill>
                <a:uFill>
                  <a:solidFill>
                    <a:srgbClr val="0462C1"/>
                  </a:solidFill>
                </a:uFill>
                <a:latin typeface="Calibri Light"/>
                <a:cs typeface="Calibri Light"/>
                <a:hlinkClick r:id="rId2"/>
              </a:rPr>
              <a:t>Henlaboratoriosclinicosybancosdesangre-Acuerdo-2154_v1.pdf</a:t>
            </a:r>
            <a:endParaRPr sz="1200" dirty="0">
              <a:latin typeface="Calibri Light"/>
              <a:cs typeface="Calibri Light"/>
            </a:endParaRPr>
          </a:p>
        </p:txBody>
      </p:sp>
      <p:grpSp>
        <p:nvGrpSpPr>
          <p:cNvPr id="15" name="Grupo 14">
            <a:extLst>
              <a:ext uri="{FF2B5EF4-FFF2-40B4-BE49-F238E27FC236}">
                <a16:creationId xmlns:a16="http://schemas.microsoft.com/office/drawing/2014/main" id="{D6F71447-E4AB-32DB-3026-0F2AFE8B955E}"/>
              </a:ext>
            </a:extLst>
          </p:cNvPr>
          <p:cNvGrpSpPr/>
          <p:nvPr/>
        </p:nvGrpSpPr>
        <p:grpSpPr>
          <a:xfrm>
            <a:off x="1219200" y="1676400"/>
            <a:ext cx="5638800" cy="1905000"/>
            <a:chOff x="1219200" y="1981200"/>
            <a:chExt cx="5638800" cy="1905000"/>
          </a:xfrm>
        </p:grpSpPr>
        <p:sp>
          <p:nvSpPr>
            <p:cNvPr id="12" name="Rectángulo: esquinas redondeadas 11">
              <a:extLst>
                <a:ext uri="{FF2B5EF4-FFF2-40B4-BE49-F238E27FC236}">
                  <a16:creationId xmlns:a16="http://schemas.microsoft.com/office/drawing/2014/main" id="{91336608-9FCA-D110-A783-8D575572D3CA}"/>
                </a:ext>
              </a:extLst>
            </p:cNvPr>
            <p:cNvSpPr/>
            <p:nvPr/>
          </p:nvSpPr>
          <p:spPr>
            <a:xfrm>
              <a:off x="1219200" y="1981200"/>
              <a:ext cx="5638800" cy="1905000"/>
            </a:xfrm>
            <a:prstGeom prst="roundRect">
              <a:avLst/>
            </a:prstGeom>
            <a:solidFill>
              <a:srgbClr val="E7E8EF"/>
            </a:solidFill>
            <a:ln>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GT"/>
            </a:p>
          </p:txBody>
        </p:sp>
        <p:sp>
          <p:nvSpPr>
            <p:cNvPr id="9" name="CuadroTexto 8">
              <a:extLst>
                <a:ext uri="{FF2B5EF4-FFF2-40B4-BE49-F238E27FC236}">
                  <a16:creationId xmlns:a16="http://schemas.microsoft.com/office/drawing/2014/main" id="{B532095E-EAB2-4894-8A6F-49B3E8249C67}"/>
                </a:ext>
              </a:extLst>
            </p:cNvPr>
            <p:cNvSpPr txBox="1"/>
            <p:nvPr/>
          </p:nvSpPr>
          <p:spPr>
            <a:xfrm>
              <a:off x="1333501" y="2147897"/>
              <a:ext cx="5448299" cy="1631216"/>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Carry out verifications of the reagents for the diagnosis of STIs and HIV</a:t>
              </a:r>
            </a:p>
            <a:p>
              <a:r>
                <a:rPr lang="en-US" sz="2000" dirty="0">
                  <a:latin typeface="Arial" panose="020B0604020202020204" pitchFamily="34" charset="0"/>
                  <a:cs typeface="Arial" panose="020B0604020202020204" pitchFamily="34" charset="0"/>
                </a:rPr>
                <a:t>Following the provisions of the verification protocols in support of the STI/HIV program unit.</a:t>
              </a:r>
            </a:p>
          </p:txBody>
        </p:sp>
      </p:grpSp>
      <p:pic>
        <p:nvPicPr>
          <p:cNvPr id="4" name="Imagen 3">
            <a:extLst>
              <a:ext uri="{FF2B5EF4-FFF2-40B4-BE49-F238E27FC236}">
                <a16:creationId xmlns:a16="http://schemas.microsoft.com/office/drawing/2014/main" id="{A2DF302C-0014-4827-873A-29686D83F26E}"/>
              </a:ext>
            </a:extLst>
          </p:cNvPr>
          <p:cNvPicPr>
            <a:picLocks noChangeAspect="1"/>
          </p:cNvPicPr>
          <p:nvPr/>
        </p:nvPicPr>
        <p:blipFill>
          <a:blip r:embed="rId3"/>
          <a:stretch>
            <a:fillRect/>
          </a:stretch>
        </p:blipFill>
        <p:spPr>
          <a:xfrm>
            <a:off x="8001000" y="1632785"/>
            <a:ext cx="3581400" cy="4136286"/>
          </a:xfrm>
          <a:prstGeom prst="rect">
            <a:avLst/>
          </a:prstGeom>
        </p:spPr>
      </p:pic>
      <p:sp>
        <p:nvSpPr>
          <p:cNvPr id="8" name="CuadroTexto 7">
            <a:extLst>
              <a:ext uri="{FF2B5EF4-FFF2-40B4-BE49-F238E27FC236}">
                <a16:creationId xmlns:a16="http://schemas.microsoft.com/office/drawing/2014/main" id="{FA515D88-45B6-DCD0-EE52-EC620F2479D0}"/>
              </a:ext>
            </a:extLst>
          </p:cNvPr>
          <p:cNvSpPr txBox="1"/>
          <p:nvPr/>
        </p:nvSpPr>
        <p:spPr>
          <a:xfrm>
            <a:off x="0" y="7456"/>
            <a:ext cx="12192000" cy="523220"/>
          </a:xfrm>
          <a:prstGeom prst="rect">
            <a:avLst/>
          </a:prstGeom>
          <a:noFill/>
        </p:spPr>
        <p:txBody>
          <a:bodyPr wrap="square">
            <a:spAutoFit/>
          </a:bodyPr>
          <a:lstStyle/>
          <a:p>
            <a:pPr algn="ctr"/>
            <a:r>
              <a:rPr lang="en-US" sz="2800" b="1" dirty="0">
                <a:latin typeface="Arial" panose="020B0604020202020204" pitchFamily="34" charset="0"/>
                <a:cs typeface="Arial" panose="020B0604020202020204" pitchFamily="34" charset="0"/>
              </a:rPr>
              <a:t>FUNCTIONS OF THE PUBLIC HEALTH SURVEILLANCE LABORATORY</a:t>
            </a:r>
            <a:endParaRPr lang="es-ES" sz="2800" b="1" dirty="0">
              <a:latin typeface="Arial" panose="020B0604020202020204" pitchFamily="34" charset="0"/>
              <a:cs typeface="Arial" panose="020B0604020202020204" pitchFamily="34" charset="0"/>
            </a:endParaRPr>
          </a:p>
        </p:txBody>
      </p:sp>
      <p:grpSp>
        <p:nvGrpSpPr>
          <p:cNvPr id="16" name="Grupo 15">
            <a:extLst>
              <a:ext uri="{FF2B5EF4-FFF2-40B4-BE49-F238E27FC236}">
                <a16:creationId xmlns:a16="http://schemas.microsoft.com/office/drawing/2014/main" id="{961B66EE-DAEE-36E8-8044-CBD70367249C}"/>
              </a:ext>
            </a:extLst>
          </p:cNvPr>
          <p:cNvGrpSpPr/>
          <p:nvPr/>
        </p:nvGrpSpPr>
        <p:grpSpPr>
          <a:xfrm>
            <a:off x="1219200" y="4038600"/>
            <a:ext cx="5638800" cy="1905000"/>
            <a:chOff x="1219200" y="4052897"/>
            <a:chExt cx="5638800" cy="1905000"/>
          </a:xfrm>
        </p:grpSpPr>
        <p:sp>
          <p:nvSpPr>
            <p:cNvPr id="13" name="Rectángulo: esquinas redondeadas 12">
              <a:extLst>
                <a:ext uri="{FF2B5EF4-FFF2-40B4-BE49-F238E27FC236}">
                  <a16:creationId xmlns:a16="http://schemas.microsoft.com/office/drawing/2014/main" id="{AF4E1BC1-B312-97CB-1915-8D934C7C934C}"/>
                </a:ext>
              </a:extLst>
            </p:cNvPr>
            <p:cNvSpPr/>
            <p:nvPr/>
          </p:nvSpPr>
          <p:spPr>
            <a:xfrm>
              <a:off x="1219200" y="4052897"/>
              <a:ext cx="5638800" cy="1905000"/>
            </a:xfrm>
            <a:prstGeom prst="roundRect">
              <a:avLst/>
            </a:prstGeom>
            <a:solidFill>
              <a:srgbClr val="E7E8EF"/>
            </a:solidFill>
            <a:ln>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GT"/>
            </a:p>
          </p:txBody>
        </p:sp>
        <p:sp>
          <p:nvSpPr>
            <p:cNvPr id="14" name="CuadroTexto 13">
              <a:extLst>
                <a:ext uri="{FF2B5EF4-FFF2-40B4-BE49-F238E27FC236}">
                  <a16:creationId xmlns:a16="http://schemas.microsoft.com/office/drawing/2014/main" id="{6EF2F4C6-DC33-F67D-9737-7EAB5FC39101}"/>
                </a:ext>
              </a:extLst>
            </p:cNvPr>
            <p:cNvSpPr txBox="1"/>
            <p:nvPr/>
          </p:nvSpPr>
          <p:spPr>
            <a:xfrm>
              <a:off x="1333501" y="4219594"/>
              <a:ext cx="5448299" cy="1631216"/>
            </a:xfrm>
            <a:prstGeom prst="rect">
              <a:avLst/>
            </a:prstGeom>
            <a:noFill/>
          </p:spPr>
          <p:txBody>
            <a:bodyPr wrap="square" rtlCol="0">
              <a:spAutoFit/>
            </a:bodyPr>
            <a:lstStyle/>
            <a:p>
              <a:pPr algn="just"/>
              <a:r>
                <a:rPr lang="en-US" sz="2000" b="1" dirty="0">
                  <a:latin typeface="Arial" panose="020B0604020202020204" pitchFamily="34" charset="0"/>
                  <a:cs typeface="Arial" panose="020B0604020202020204" pitchFamily="34" charset="0"/>
                </a:rPr>
                <a:t>Provide a technical opinion on the operation of the Lots of rapid tests acquired (post-sale or pre-distribution) </a:t>
              </a:r>
            </a:p>
            <a:p>
              <a:pPr algn="just"/>
              <a:r>
                <a:rPr lang="en-US" sz="2000" dirty="0">
                  <a:latin typeface="Arial" panose="020B0604020202020204" pitchFamily="34" charset="0"/>
                  <a:cs typeface="Arial" panose="020B0604020202020204" pitchFamily="34" charset="0"/>
                </a:rPr>
                <a:t>HIV, syphilis, Hepatitis B and C, among others, in support of the STI/HIV program.</a:t>
              </a:r>
              <a:endParaRPr lang="es-SV" sz="2000" dirty="0">
                <a:latin typeface="Arial" panose="020B0604020202020204" pitchFamily="34" charset="0"/>
                <a:cs typeface="Arial" panose="020B0604020202020204" pitchFamily="34" charset="0"/>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id="{20116B9F-BCC2-4E84-85EC-B1F163A035C2}"/>
              </a:ext>
            </a:extLst>
          </p:cNvPr>
          <p:cNvSpPr>
            <a:spLocks noGrp="1"/>
          </p:cNvSpPr>
          <p:nvPr>
            <p:ph type="subTitle" idx="4"/>
          </p:nvPr>
        </p:nvSpPr>
        <p:spPr>
          <a:xfrm>
            <a:off x="0" y="-17935"/>
            <a:ext cx="12150152" cy="430887"/>
          </a:xfrm>
        </p:spPr>
        <p:txBody>
          <a:bodyPr/>
          <a:lstStyle/>
          <a:p>
            <a:pPr algn="ctr"/>
            <a:r>
              <a:rPr lang="es-SV" sz="2800" b="1" dirty="0">
                <a:latin typeface="Arial" panose="020B0604020202020204" pitchFamily="34" charset="0"/>
                <a:cs typeface="Arial" panose="020B0604020202020204" pitchFamily="34" charset="0"/>
              </a:rPr>
              <a:t>METHODOLOGY</a:t>
            </a:r>
          </a:p>
        </p:txBody>
      </p:sp>
      <p:pic>
        <p:nvPicPr>
          <p:cNvPr id="10" name="Imagen 9">
            <a:extLst>
              <a:ext uri="{FF2B5EF4-FFF2-40B4-BE49-F238E27FC236}">
                <a16:creationId xmlns:a16="http://schemas.microsoft.com/office/drawing/2014/main" id="{EF4FFE87-5173-44B5-AB34-9B49652D7E41}"/>
              </a:ext>
            </a:extLst>
          </p:cNvPr>
          <p:cNvPicPr>
            <a:picLocks noChangeAspect="1"/>
          </p:cNvPicPr>
          <p:nvPr/>
        </p:nvPicPr>
        <p:blipFill>
          <a:blip r:embed="rId2"/>
          <a:stretch>
            <a:fillRect/>
          </a:stretch>
        </p:blipFill>
        <p:spPr>
          <a:xfrm>
            <a:off x="8886838" y="784628"/>
            <a:ext cx="2954585" cy="2551688"/>
          </a:xfrm>
          <a:prstGeom prst="rect">
            <a:avLst/>
          </a:prstGeom>
        </p:spPr>
      </p:pic>
      <p:pic>
        <p:nvPicPr>
          <p:cNvPr id="14" name="Imagen 13">
            <a:extLst>
              <a:ext uri="{FF2B5EF4-FFF2-40B4-BE49-F238E27FC236}">
                <a16:creationId xmlns:a16="http://schemas.microsoft.com/office/drawing/2014/main" id="{25644D3F-552E-42D1-AABA-F0382D66268F}"/>
              </a:ext>
            </a:extLst>
          </p:cNvPr>
          <p:cNvPicPr>
            <a:picLocks noChangeAspect="1"/>
          </p:cNvPicPr>
          <p:nvPr/>
        </p:nvPicPr>
        <p:blipFill>
          <a:blip r:embed="rId3"/>
          <a:stretch>
            <a:fillRect/>
          </a:stretch>
        </p:blipFill>
        <p:spPr>
          <a:xfrm>
            <a:off x="8835255" y="3846791"/>
            <a:ext cx="3057752" cy="2253734"/>
          </a:xfrm>
          <a:prstGeom prst="rect">
            <a:avLst/>
          </a:prstGeom>
        </p:spPr>
      </p:pic>
      <p:grpSp>
        <p:nvGrpSpPr>
          <p:cNvPr id="26" name="Grupo 25">
            <a:extLst>
              <a:ext uri="{FF2B5EF4-FFF2-40B4-BE49-F238E27FC236}">
                <a16:creationId xmlns:a16="http://schemas.microsoft.com/office/drawing/2014/main" id="{77993265-0626-DB2D-F24B-EAE7E3065A0F}"/>
              </a:ext>
            </a:extLst>
          </p:cNvPr>
          <p:cNvGrpSpPr/>
          <p:nvPr/>
        </p:nvGrpSpPr>
        <p:grpSpPr>
          <a:xfrm>
            <a:off x="2043621" y="4953000"/>
            <a:ext cx="6381750" cy="1756648"/>
            <a:chOff x="400050" y="4722078"/>
            <a:chExt cx="6381750" cy="1756648"/>
          </a:xfrm>
        </p:grpSpPr>
        <p:sp>
          <p:nvSpPr>
            <p:cNvPr id="20" name="Rectángulo: esquinas redondeadas 19">
              <a:extLst>
                <a:ext uri="{FF2B5EF4-FFF2-40B4-BE49-F238E27FC236}">
                  <a16:creationId xmlns:a16="http://schemas.microsoft.com/office/drawing/2014/main" id="{18C82AA3-3628-DB92-5411-FB8E57B25C73}"/>
                </a:ext>
              </a:extLst>
            </p:cNvPr>
            <p:cNvSpPr/>
            <p:nvPr/>
          </p:nvSpPr>
          <p:spPr>
            <a:xfrm>
              <a:off x="400050" y="4722078"/>
              <a:ext cx="6381750" cy="1678722"/>
            </a:xfrm>
            <a:prstGeom prst="roundRect">
              <a:avLst/>
            </a:prstGeom>
            <a:solidFill>
              <a:srgbClr val="7D7B4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GT"/>
            </a:p>
          </p:txBody>
        </p:sp>
        <p:sp>
          <p:nvSpPr>
            <p:cNvPr id="5" name="CuadroTexto 4">
              <a:extLst>
                <a:ext uri="{FF2B5EF4-FFF2-40B4-BE49-F238E27FC236}">
                  <a16:creationId xmlns:a16="http://schemas.microsoft.com/office/drawing/2014/main" id="{E6C293B7-B146-D2B2-35B0-51E891567D45}"/>
                </a:ext>
              </a:extLst>
            </p:cNvPr>
            <p:cNvSpPr txBox="1"/>
            <p:nvPr/>
          </p:nvSpPr>
          <p:spPr>
            <a:xfrm>
              <a:off x="485776" y="4724400"/>
              <a:ext cx="6296021" cy="1754326"/>
            </a:xfrm>
            <a:prstGeom prst="rect">
              <a:avLst/>
            </a:prstGeom>
            <a:noFill/>
          </p:spPr>
          <p:txBody>
            <a:bodyPr wrap="square">
              <a:spAutoFit/>
            </a:bodyPr>
            <a:lstStyle/>
            <a:p>
              <a:pPr algn="just"/>
              <a:r>
                <a:rPr lang="en-US" b="1" dirty="0">
                  <a:solidFill>
                    <a:schemeClr val="bg1"/>
                  </a:solidFill>
                  <a:latin typeface="Arial" panose="020B0604020202020204" pitchFamily="34" charset="0"/>
                  <a:cs typeface="Arial" panose="020B0604020202020204" pitchFamily="34" charset="0"/>
                </a:rPr>
                <a:t>Any reagent that does not comply with this Pre-distribution quality control requirement </a:t>
              </a:r>
            </a:p>
            <a:p>
              <a:pPr algn="just"/>
              <a:r>
                <a:rPr lang="en-US" dirty="0">
                  <a:latin typeface="Arial" panose="020B0604020202020204" pitchFamily="34" charset="0"/>
                  <a:cs typeface="Arial" panose="020B0604020202020204" pitchFamily="34" charset="0"/>
                </a:rPr>
                <a:t>Cannot be distributed or used at the different local levels, since this puts at risk the proper functioning of the lots used for the diagnosis and the quality of the results. that is provided in the establishments.</a:t>
              </a:r>
              <a:endParaRPr lang="es-SV" dirty="0"/>
            </a:p>
          </p:txBody>
        </p:sp>
      </p:grpSp>
      <p:grpSp>
        <p:nvGrpSpPr>
          <p:cNvPr id="25" name="Grupo 24">
            <a:extLst>
              <a:ext uri="{FF2B5EF4-FFF2-40B4-BE49-F238E27FC236}">
                <a16:creationId xmlns:a16="http://schemas.microsoft.com/office/drawing/2014/main" id="{1FBCBF87-D592-7913-BFF9-3E97A9BB2EC6}"/>
              </a:ext>
            </a:extLst>
          </p:cNvPr>
          <p:cNvGrpSpPr/>
          <p:nvPr/>
        </p:nvGrpSpPr>
        <p:grpSpPr>
          <a:xfrm>
            <a:off x="2062672" y="3818214"/>
            <a:ext cx="6276975" cy="777837"/>
            <a:chOff x="504824" y="3698079"/>
            <a:chExt cx="6276975" cy="777837"/>
          </a:xfrm>
        </p:grpSpPr>
        <p:sp>
          <p:nvSpPr>
            <p:cNvPr id="21" name="Rectángulo: esquinas redondeadas 20">
              <a:extLst>
                <a:ext uri="{FF2B5EF4-FFF2-40B4-BE49-F238E27FC236}">
                  <a16:creationId xmlns:a16="http://schemas.microsoft.com/office/drawing/2014/main" id="{87488FC5-97E9-0FAE-775F-155667C00240}"/>
                </a:ext>
              </a:extLst>
            </p:cNvPr>
            <p:cNvSpPr/>
            <p:nvPr/>
          </p:nvSpPr>
          <p:spPr>
            <a:xfrm>
              <a:off x="504824" y="3698079"/>
              <a:ext cx="6276975" cy="777837"/>
            </a:xfrm>
            <a:prstGeom prst="roundRect">
              <a:avLst/>
            </a:prstGeom>
            <a:solidFill>
              <a:srgbClr val="3B6F3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GT" dirty="0"/>
            </a:p>
          </p:txBody>
        </p:sp>
        <p:sp>
          <p:nvSpPr>
            <p:cNvPr id="7" name="CuadroTexto 6">
              <a:extLst>
                <a:ext uri="{FF2B5EF4-FFF2-40B4-BE49-F238E27FC236}">
                  <a16:creationId xmlns:a16="http://schemas.microsoft.com/office/drawing/2014/main" id="{CF0471B6-22A2-3444-9E5E-2B8DA453DD0F}"/>
                </a:ext>
              </a:extLst>
            </p:cNvPr>
            <p:cNvSpPr txBox="1"/>
            <p:nvPr/>
          </p:nvSpPr>
          <p:spPr>
            <a:xfrm>
              <a:off x="504824" y="3726656"/>
              <a:ext cx="6276973" cy="646331"/>
            </a:xfrm>
            <a:prstGeom prst="rect">
              <a:avLst/>
            </a:prstGeom>
            <a:noFill/>
          </p:spPr>
          <p:txBody>
            <a:bodyPr wrap="square">
              <a:spAutoFit/>
            </a:bodyPr>
            <a:lstStyle/>
            <a:p>
              <a:pPr algn="just"/>
              <a:r>
                <a:rPr lang="en-US" b="1" dirty="0">
                  <a:solidFill>
                    <a:schemeClr val="bg1"/>
                  </a:solidFill>
                  <a:latin typeface="Arial" panose="020B0604020202020204" pitchFamily="34" charset="0"/>
                  <a:cs typeface="Arial" panose="020B0604020202020204" pitchFamily="34" charset="0"/>
                </a:rPr>
                <a:t>All requests </a:t>
              </a:r>
            </a:p>
            <a:p>
              <a:pPr algn="just"/>
              <a:r>
                <a:rPr lang="en-US" dirty="0">
                  <a:latin typeface="Arial" panose="020B0604020202020204" pitchFamily="34" charset="0"/>
                  <a:cs typeface="Arial" panose="020B0604020202020204" pitchFamily="34" charset="0"/>
                </a:rPr>
                <a:t>Must be channeled through the National STI/HIV program.</a:t>
              </a:r>
            </a:p>
          </p:txBody>
        </p:sp>
      </p:grpSp>
      <p:grpSp>
        <p:nvGrpSpPr>
          <p:cNvPr id="24" name="Grupo 23">
            <a:extLst>
              <a:ext uri="{FF2B5EF4-FFF2-40B4-BE49-F238E27FC236}">
                <a16:creationId xmlns:a16="http://schemas.microsoft.com/office/drawing/2014/main" id="{BDB04967-A080-4705-D2C5-F767FE4057C0}"/>
              </a:ext>
            </a:extLst>
          </p:cNvPr>
          <p:cNvGrpSpPr/>
          <p:nvPr/>
        </p:nvGrpSpPr>
        <p:grpSpPr>
          <a:xfrm>
            <a:off x="2062672" y="2260937"/>
            <a:ext cx="6296024" cy="1200329"/>
            <a:chOff x="409576" y="2260937"/>
            <a:chExt cx="6296024" cy="1200329"/>
          </a:xfrm>
        </p:grpSpPr>
        <p:sp>
          <p:nvSpPr>
            <p:cNvPr id="19" name="Rectángulo: esquinas redondeadas 18">
              <a:extLst>
                <a:ext uri="{FF2B5EF4-FFF2-40B4-BE49-F238E27FC236}">
                  <a16:creationId xmlns:a16="http://schemas.microsoft.com/office/drawing/2014/main" id="{FD2D7745-67A8-5FA9-FB3D-B5CA27C62AD0}"/>
                </a:ext>
              </a:extLst>
            </p:cNvPr>
            <p:cNvSpPr/>
            <p:nvPr/>
          </p:nvSpPr>
          <p:spPr>
            <a:xfrm>
              <a:off x="409576" y="2261949"/>
              <a:ext cx="6248400" cy="1199317"/>
            </a:xfrm>
            <a:prstGeom prst="roundRect">
              <a:avLst/>
            </a:prstGeom>
            <a:solidFill>
              <a:srgbClr val="0F564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GT"/>
            </a:p>
          </p:txBody>
        </p:sp>
        <p:sp>
          <p:nvSpPr>
            <p:cNvPr id="9" name="CuadroTexto 8">
              <a:extLst>
                <a:ext uri="{FF2B5EF4-FFF2-40B4-BE49-F238E27FC236}">
                  <a16:creationId xmlns:a16="http://schemas.microsoft.com/office/drawing/2014/main" id="{EFFF71D7-7F4E-9799-B06D-56C527696706}"/>
                </a:ext>
              </a:extLst>
            </p:cNvPr>
            <p:cNvSpPr txBox="1"/>
            <p:nvPr/>
          </p:nvSpPr>
          <p:spPr>
            <a:xfrm>
              <a:off x="457201" y="2260937"/>
              <a:ext cx="6248399" cy="1200329"/>
            </a:xfrm>
            <a:prstGeom prst="rect">
              <a:avLst/>
            </a:prstGeom>
            <a:noFill/>
          </p:spPr>
          <p:txBody>
            <a:bodyPr wrap="square">
              <a:spAutoFit/>
            </a:bodyPr>
            <a:lstStyle/>
            <a:p>
              <a:r>
                <a:rPr lang="en-US" b="1" dirty="0">
                  <a:solidFill>
                    <a:schemeClr val="bg1"/>
                  </a:solidFill>
                  <a:latin typeface="Arial" panose="020B0604020202020204" pitchFamily="34" charset="0"/>
                  <a:cs typeface="Arial" panose="020B0604020202020204" pitchFamily="34" charset="0"/>
                </a:rPr>
                <a:t>Carried out to verify the performance characteristics of the tests </a:t>
              </a:r>
            </a:p>
            <a:p>
              <a:r>
                <a:rPr lang="en-US" dirty="0">
                  <a:latin typeface="Arial" panose="020B0604020202020204" pitchFamily="34" charset="0"/>
                  <a:cs typeface="Arial" panose="020B0604020202020204" pitchFamily="34" charset="0"/>
                </a:rPr>
                <a:t>The product to be distributed and used for diagnosis in the national laboratory network must comply Quality control</a:t>
              </a:r>
              <a:endParaRPr lang="es-GT" dirty="0"/>
            </a:p>
          </p:txBody>
        </p:sp>
      </p:grpSp>
      <p:grpSp>
        <p:nvGrpSpPr>
          <p:cNvPr id="23" name="Grupo 22">
            <a:extLst>
              <a:ext uri="{FF2B5EF4-FFF2-40B4-BE49-F238E27FC236}">
                <a16:creationId xmlns:a16="http://schemas.microsoft.com/office/drawing/2014/main" id="{1CFDC84F-6AD4-FD86-2A03-D01EB7883E30}"/>
              </a:ext>
            </a:extLst>
          </p:cNvPr>
          <p:cNvGrpSpPr/>
          <p:nvPr/>
        </p:nvGrpSpPr>
        <p:grpSpPr>
          <a:xfrm>
            <a:off x="2062672" y="716666"/>
            <a:ext cx="6305691" cy="1200329"/>
            <a:chOff x="380999" y="796230"/>
            <a:chExt cx="6305691" cy="1200329"/>
          </a:xfrm>
        </p:grpSpPr>
        <p:sp>
          <p:nvSpPr>
            <p:cNvPr id="18" name="Rectángulo: esquinas redondeadas 17">
              <a:extLst>
                <a:ext uri="{FF2B5EF4-FFF2-40B4-BE49-F238E27FC236}">
                  <a16:creationId xmlns:a16="http://schemas.microsoft.com/office/drawing/2014/main" id="{E257A96A-F123-E3CC-94A6-1320DEC8DA43}"/>
                </a:ext>
              </a:extLst>
            </p:cNvPr>
            <p:cNvSpPr/>
            <p:nvPr/>
          </p:nvSpPr>
          <p:spPr>
            <a:xfrm>
              <a:off x="380999" y="796230"/>
              <a:ext cx="6305691" cy="1199317"/>
            </a:xfrm>
            <a:prstGeom prst="roundRect">
              <a:avLst/>
            </a:prstGeom>
            <a:solidFill>
              <a:srgbClr val="16519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GT" dirty="0"/>
            </a:p>
          </p:txBody>
        </p:sp>
        <p:sp>
          <p:nvSpPr>
            <p:cNvPr id="15" name="CuadroTexto 14">
              <a:extLst>
                <a:ext uri="{FF2B5EF4-FFF2-40B4-BE49-F238E27FC236}">
                  <a16:creationId xmlns:a16="http://schemas.microsoft.com/office/drawing/2014/main" id="{D7C9F655-9D85-E385-D835-E21C5896A538}"/>
                </a:ext>
              </a:extLst>
            </p:cNvPr>
            <p:cNvSpPr txBox="1"/>
            <p:nvPr/>
          </p:nvSpPr>
          <p:spPr>
            <a:xfrm>
              <a:off x="400050" y="796230"/>
              <a:ext cx="6286640" cy="1200329"/>
            </a:xfrm>
            <a:prstGeom prst="rect">
              <a:avLst/>
            </a:prstGeom>
            <a:noFill/>
          </p:spPr>
          <p:txBody>
            <a:bodyPr wrap="square">
              <a:spAutoFit/>
            </a:bodyPr>
            <a:lstStyle/>
            <a:p>
              <a:r>
                <a:rPr lang="en-US" b="1" dirty="0">
                  <a:solidFill>
                    <a:schemeClr val="bg1"/>
                  </a:solidFill>
                  <a:latin typeface="Arial" panose="020B0604020202020204" pitchFamily="34" charset="0"/>
                  <a:cs typeface="Arial" panose="020B0604020202020204" pitchFamily="34" charset="0"/>
                </a:rPr>
                <a:t>Carried out in each purchased rapid HIV and STI tests lot nationwide</a:t>
              </a:r>
            </a:p>
            <a:p>
              <a:r>
                <a:rPr lang="en-US" dirty="0">
                  <a:latin typeface="Arial" panose="020B0604020202020204" pitchFamily="34" charset="0"/>
                  <a:cs typeface="Arial" panose="020B0604020202020204" pitchFamily="34" charset="0"/>
                </a:rPr>
                <a:t>Minimum of 25 or 50 free tests provided by each supplier, included as a requirement in the bidding rules</a:t>
              </a:r>
              <a:endParaRPr lang="es-GT" dirty="0"/>
            </a:p>
          </p:txBody>
        </p:sp>
      </p:grpSp>
      <p:pic>
        <p:nvPicPr>
          <p:cNvPr id="32" name="Imagen 31">
            <a:extLst>
              <a:ext uri="{FF2B5EF4-FFF2-40B4-BE49-F238E27FC236}">
                <a16:creationId xmlns:a16="http://schemas.microsoft.com/office/drawing/2014/main" id="{B2520485-03A4-97C9-CBA1-C762E26889F7}"/>
              </a:ext>
            </a:extLst>
          </p:cNvPr>
          <p:cNvPicPr>
            <a:picLocks noChangeAspect="1"/>
          </p:cNvPicPr>
          <p:nvPr/>
        </p:nvPicPr>
        <p:blipFill>
          <a:blip r:embed="rId4"/>
          <a:stretch>
            <a:fillRect/>
          </a:stretch>
        </p:blipFill>
        <p:spPr>
          <a:xfrm>
            <a:off x="572058" y="878621"/>
            <a:ext cx="1153439" cy="1188720"/>
          </a:xfrm>
          <a:prstGeom prst="rect">
            <a:avLst/>
          </a:prstGeom>
        </p:spPr>
      </p:pic>
      <p:pic>
        <p:nvPicPr>
          <p:cNvPr id="33" name="Imagen 32">
            <a:extLst>
              <a:ext uri="{FF2B5EF4-FFF2-40B4-BE49-F238E27FC236}">
                <a16:creationId xmlns:a16="http://schemas.microsoft.com/office/drawing/2014/main" id="{2577F1D1-D842-CAEC-07D0-87359AA7DFC0}"/>
              </a:ext>
            </a:extLst>
          </p:cNvPr>
          <p:cNvPicPr>
            <a:picLocks noChangeAspect="1"/>
          </p:cNvPicPr>
          <p:nvPr/>
        </p:nvPicPr>
        <p:blipFill>
          <a:blip r:embed="rId5"/>
          <a:stretch>
            <a:fillRect/>
          </a:stretch>
        </p:blipFill>
        <p:spPr>
          <a:xfrm>
            <a:off x="579303" y="2217985"/>
            <a:ext cx="1141758" cy="1188720"/>
          </a:xfrm>
          <a:prstGeom prst="rect">
            <a:avLst/>
          </a:prstGeom>
        </p:spPr>
      </p:pic>
      <p:pic>
        <p:nvPicPr>
          <p:cNvPr id="34" name="Imagen 33">
            <a:extLst>
              <a:ext uri="{FF2B5EF4-FFF2-40B4-BE49-F238E27FC236}">
                <a16:creationId xmlns:a16="http://schemas.microsoft.com/office/drawing/2014/main" id="{83DC5B51-4C8F-BFD1-E2D4-04039547B2B4}"/>
              </a:ext>
            </a:extLst>
          </p:cNvPr>
          <p:cNvPicPr>
            <a:picLocks noChangeAspect="1"/>
          </p:cNvPicPr>
          <p:nvPr/>
        </p:nvPicPr>
        <p:blipFill>
          <a:blip r:embed="rId6"/>
          <a:stretch>
            <a:fillRect/>
          </a:stretch>
        </p:blipFill>
        <p:spPr>
          <a:xfrm>
            <a:off x="547053" y="3707993"/>
            <a:ext cx="1174008" cy="1188720"/>
          </a:xfrm>
          <a:prstGeom prst="rect">
            <a:avLst/>
          </a:prstGeom>
        </p:spPr>
      </p:pic>
      <p:pic>
        <p:nvPicPr>
          <p:cNvPr id="35" name="Imagen 34">
            <a:extLst>
              <a:ext uri="{FF2B5EF4-FFF2-40B4-BE49-F238E27FC236}">
                <a16:creationId xmlns:a16="http://schemas.microsoft.com/office/drawing/2014/main" id="{E64BD8D1-4874-7F25-6BF7-32886321BFFA}"/>
              </a:ext>
            </a:extLst>
          </p:cNvPr>
          <p:cNvPicPr>
            <a:picLocks noChangeAspect="1"/>
          </p:cNvPicPr>
          <p:nvPr/>
        </p:nvPicPr>
        <p:blipFill>
          <a:blip r:embed="rId7"/>
          <a:stretch>
            <a:fillRect/>
          </a:stretch>
        </p:blipFill>
        <p:spPr>
          <a:xfrm>
            <a:off x="533400" y="5198001"/>
            <a:ext cx="1109862" cy="1188720"/>
          </a:xfrm>
          <a:prstGeom prst="rect">
            <a:avLst/>
          </a:prstGeom>
        </p:spPr>
      </p:pic>
    </p:spTree>
    <p:extLst>
      <p:ext uri="{BB962C8B-B14F-4D97-AF65-F5344CB8AC3E}">
        <p14:creationId xmlns:p14="http://schemas.microsoft.com/office/powerpoint/2010/main" val="31724006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E5314705-E754-2F1F-641F-535F05F56997}"/>
              </a:ext>
            </a:extLst>
          </p:cNvPr>
          <p:cNvSpPr>
            <a:spLocks noGrp="1"/>
          </p:cNvSpPr>
          <p:nvPr>
            <p:ph type="body" idx="1"/>
          </p:nvPr>
        </p:nvSpPr>
        <p:spPr>
          <a:xfrm>
            <a:off x="0" y="38276"/>
            <a:ext cx="12192000" cy="430887"/>
          </a:xfrm>
        </p:spPr>
        <p:txBody>
          <a:bodyPr/>
          <a:lstStyle/>
          <a:p>
            <a:pPr algn="ctr"/>
            <a:r>
              <a:rPr lang="en-US" sz="2800" b="1" dirty="0">
                <a:latin typeface="Arial" panose="020B0604020202020204" pitchFamily="34" charset="0"/>
                <a:cs typeface="Arial" panose="020B0604020202020204" pitchFamily="34" charset="0"/>
              </a:rPr>
              <a:t>TECHNICAL VERIFICATIONS AND OPINIONS OF IVD REAGENTS</a:t>
            </a:r>
          </a:p>
        </p:txBody>
      </p:sp>
      <p:pic>
        <p:nvPicPr>
          <p:cNvPr id="5" name="Imagen 4">
            <a:extLst>
              <a:ext uri="{FF2B5EF4-FFF2-40B4-BE49-F238E27FC236}">
                <a16:creationId xmlns:a16="http://schemas.microsoft.com/office/drawing/2014/main" id="{41E3657D-7CD6-521A-5EF1-2F36B9A544D0}"/>
              </a:ext>
            </a:extLst>
          </p:cNvPr>
          <p:cNvPicPr>
            <a:picLocks noChangeAspect="1"/>
          </p:cNvPicPr>
          <p:nvPr/>
        </p:nvPicPr>
        <p:blipFill rotWithShape="1">
          <a:blip r:embed="rId2"/>
          <a:srcRect l="22386" t="15874" r="20898" b="6346"/>
          <a:stretch/>
        </p:blipFill>
        <p:spPr>
          <a:xfrm>
            <a:off x="8839200" y="3382626"/>
            <a:ext cx="2591471" cy="3427573"/>
          </a:xfrm>
          <a:prstGeom prst="rect">
            <a:avLst/>
          </a:prstGeom>
        </p:spPr>
      </p:pic>
      <p:pic>
        <p:nvPicPr>
          <p:cNvPr id="6" name="Imagen 5">
            <a:extLst>
              <a:ext uri="{FF2B5EF4-FFF2-40B4-BE49-F238E27FC236}">
                <a16:creationId xmlns:a16="http://schemas.microsoft.com/office/drawing/2014/main" id="{D2D0E269-4B9A-BB44-1AF2-6EDF385256CF}"/>
              </a:ext>
            </a:extLst>
          </p:cNvPr>
          <p:cNvPicPr>
            <a:picLocks noChangeAspect="1"/>
          </p:cNvPicPr>
          <p:nvPr/>
        </p:nvPicPr>
        <p:blipFill>
          <a:blip r:embed="rId3"/>
          <a:stretch>
            <a:fillRect/>
          </a:stretch>
        </p:blipFill>
        <p:spPr>
          <a:xfrm>
            <a:off x="5662610" y="4267200"/>
            <a:ext cx="2947990" cy="2413054"/>
          </a:xfrm>
          <a:prstGeom prst="rect">
            <a:avLst/>
          </a:prstGeom>
        </p:spPr>
      </p:pic>
      <p:sp>
        <p:nvSpPr>
          <p:cNvPr id="4" name="CuadroTexto 3">
            <a:extLst>
              <a:ext uri="{FF2B5EF4-FFF2-40B4-BE49-F238E27FC236}">
                <a16:creationId xmlns:a16="http://schemas.microsoft.com/office/drawing/2014/main" id="{9271FF13-E047-1428-E5BA-4C76584FBD6A}"/>
              </a:ext>
            </a:extLst>
          </p:cNvPr>
          <p:cNvSpPr txBox="1"/>
          <p:nvPr/>
        </p:nvSpPr>
        <p:spPr>
          <a:xfrm>
            <a:off x="6629400" y="1502405"/>
            <a:ext cx="5334000" cy="369332"/>
          </a:xfrm>
          <a:prstGeom prst="rect">
            <a:avLst/>
          </a:prstGeom>
          <a:solidFill>
            <a:schemeClr val="accent1"/>
          </a:solidFill>
        </p:spPr>
        <p:txBody>
          <a:bodyPr wrap="square">
            <a:spAutoFit/>
          </a:bodyPr>
          <a:lstStyle/>
          <a:p>
            <a:pPr algn="just"/>
            <a:r>
              <a:rPr lang="en-US" sz="1800" b="1" dirty="0">
                <a:latin typeface="Arial" panose="020B0604020202020204" pitchFamily="34" charset="0"/>
                <a:cs typeface="Arial" panose="020B0604020202020204" pitchFamily="34" charset="0"/>
              </a:rPr>
              <a:t>TECHNICAL OPINIONS</a:t>
            </a:r>
          </a:p>
        </p:txBody>
      </p:sp>
      <p:sp>
        <p:nvSpPr>
          <p:cNvPr id="8" name="CuadroTexto 7">
            <a:extLst>
              <a:ext uri="{FF2B5EF4-FFF2-40B4-BE49-F238E27FC236}">
                <a16:creationId xmlns:a16="http://schemas.microsoft.com/office/drawing/2014/main" id="{4878A8EC-F408-DED0-D883-4204BE37B308}"/>
              </a:ext>
            </a:extLst>
          </p:cNvPr>
          <p:cNvSpPr txBox="1"/>
          <p:nvPr/>
        </p:nvSpPr>
        <p:spPr>
          <a:xfrm>
            <a:off x="190500" y="1538815"/>
            <a:ext cx="4572000" cy="369332"/>
          </a:xfrm>
          <a:prstGeom prst="rect">
            <a:avLst/>
          </a:prstGeom>
          <a:solidFill>
            <a:schemeClr val="accent1"/>
          </a:solidFill>
        </p:spPr>
        <p:txBody>
          <a:bodyPr wrap="square">
            <a:spAutoFit/>
          </a:bodyPr>
          <a:lstStyle/>
          <a:p>
            <a:pPr algn="l"/>
            <a:r>
              <a:rPr lang="en-US" sz="1800" b="1" dirty="0">
                <a:latin typeface="Arial" panose="020B0604020202020204" pitchFamily="34" charset="0"/>
                <a:cs typeface="Arial" panose="020B0604020202020204" pitchFamily="34" charset="0"/>
              </a:rPr>
              <a:t>VERIFICATION</a:t>
            </a:r>
          </a:p>
        </p:txBody>
      </p:sp>
      <p:grpSp>
        <p:nvGrpSpPr>
          <p:cNvPr id="19" name="Grupo 18">
            <a:extLst>
              <a:ext uri="{FF2B5EF4-FFF2-40B4-BE49-F238E27FC236}">
                <a16:creationId xmlns:a16="http://schemas.microsoft.com/office/drawing/2014/main" id="{8A79FD8F-14A8-E5A7-41BE-14AB8B6C4CE6}"/>
              </a:ext>
            </a:extLst>
          </p:cNvPr>
          <p:cNvGrpSpPr/>
          <p:nvPr/>
        </p:nvGrpSpPr>
        <p:grpSpPr>
          <a:xfrm>
            <a:off x="152400" y="2237400"/>
            <a:ext cx="4648200" cy="1290519"/>
            <a:chOff x="152400" y="1899417"/>
            <a:chExt cx="4648200" cy="1290519"/>
          </a:xfrm>
        </p:grpSpPr>
        <p:sp>
          <p:nvSpPr>
            <p:cNvPr id="12" name="CuadroTexto 11">
              <a:extLst>
                <a:ext uri="{FF2B5EF4-FFF2-40B4-BE49-F238E27FC236}">
                  <a16:creationId xmlns:a16="http://schemas.microsoft.com/office/drawing/2014/main" id="{128079C8-227F-4B79-0C86-F71477359BEA}"/>
                </a:ext>
              </a:extLst>
            </p:cNvPr>
            <p:cNvSpPr txBox="1"/>
            <p:nvPr/>
          </p:nvSpPr>
          <p:spPr>
            <a:xfrm>
              <a:off x="228600" y="1937338"/>
              <a:ext cx="4419600" cy="1200329"/>
            </a:xfrm>
            <a:prstGeom prst="rect">
              <a:avLst/>
            </a:prstGeom>
            <a:noFill/>
          </p:spPr>
          <p:txBody>
            <a:bodyPr wrap="square">
              <a:spAutoFit/>
            </a:bodyPr>
            <a:lstStyle/>
            <a:p>
              <a:pPr algn="just"/>
              <a:r>
                <a:rPr lang="en-US" sz="1800" dirty="0">
                  <a:latin typeface="Arial" panose="020B0604020202020204" pitchFamily="34" charset="0"/>
                  <a:cs typeface="Arial" panose="020B0604020202020204" pitchFamily="34" charset="0"/>
                </a:rPr>
                <a:t>A verification SOP is used under CLSI EP12-A2 regulations and ISO 15189:2012 Salvadoran technical standard for clinical laboratories</a:t>
              </a:r>
              <a:endParaRPr lang="es-GT" dirty="0"/>
            </a:p>
          </p:txBody>
        </p:sp>
        <p:sp>
          <p:nvSpPr>
            <p:cNvPr id="15" name="Rectángulo 14">
              <a:extLst>
                <a:ext uri="{FF2B5EF4-FFF2-40B4-BE49-F238E27FC236}">
                  <a16:creationId xmlns:a16="http://schemas.microsoft.com/office/drawing/2014/main" id="{3DCEFF0A-D782-6788-A7D0-E04CE951A610}"/>
                </a:ext>
              </a:extLst>
            </p:cNvPr>
            <p:cNvSpPr/>
            <p:nvPr/>
          </p:nvSpPr>
          <p:spPr>
            <a:xfrm>
              <a:off x="152400" y="1899417"/>
              <a:ext cx="4648200" cy="1290519"/>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GT"/>
            </a:p>
          </p:txBody>
        </p:sp>
      </p:grpSp>
      <p:grpSp>
        <p:nvGrpSpPr>
          <p:cNvPr id="18" name="Grupo 17">
            <a:extLst>
              <a:ext uri="{FF2B5EF4-FFF2-40B4-BE49-F238E27FC236}">
                <a16:creationId xmlns:a16="http://schemas.microsoft.com/office/drawing/2014/main" id="{C7B70200-0945-698D-CD81-E29B030F8B1C}"/>
              </a:ext>
            </a:extLst>
          </p:cNvPr>
          <p:cNvGrpSpPr/>
          <p:nvPr/>
        </p:nvGrpSpPr>
        <p:grpSpPr>
          <a:xfrm>
            <a:off x="152400" y="3766982"/>
            <a:ext cx="4648200" cy="1477329"/>
            <a:chOff x="152400" y="3428999"/>
            <a:chExt cx="4648200" cy="1477329"/>
          </a:xfrm>
        </p:grpSpPr>
        <p:sp>
          <p:nvSpPr>
            <p:cNvPr id="10" name="CuadroTexto 9">
              <a:extLst>
                <a:ext uri="{FF2B5EF4-FFF2-40B4-BE49-F238E27FC236}">
                  <a16:creationId xmlns:a16="http://schemas.microsoft.com/office/drawing/2014/main" id="{D72FD350-8D5F-16C8-A213-44B946349C18}"/>
                </a:ext>
              </a:extLst>
            </p:cNvPr>
            <p:cNvSpPr txBox="1"/>
            <p:nvPr/>
          </p:nvSpPr>
          <p:spPr>
            <a:xfrm>
              <a:off x="228600" y="3429000"/>
              <a:ext cx="4419600" cy="1477328"/>
            </a:xfrm>
            <a:prstGeom prst="rect">
              <a:avLst/>
            </a:prstGeom>
            <a:noFill/>
          </p:spPr>
          <p:txBody>
            <a:bodyPr wrap="square">
              <a:spAutoFit/>
            </a:bodyPr>
            <a:lstStyle/>
            <a:p>
              <a:pPr algn="just"/>
              <a:r>
                <a:rPr lang="en-US" sz="1800" dirty="0">
                  <a:latin typeface="Arial" panose="020B0604020202020204" pitchFamily="34" charset="0"/>
                  <a:cs typeface="Arial" panose="020B0604020202020204" pitchFamily="34" charset="0"/>
                </a:rPr>
                <a:t>When it is for the first time, before incorporating it into the standardized list of tests, the verifications are carried out with 100 samples, 50 negative and 50 positive with characterized panels.</a:t>
              </a:r>
              <a:endParaRPr lang="es-ES" sz="1800" dirty="0">
                <a:latin typeface="Arial" panose="020B0604020202020204" pitchFamily="34" charset="0"/>
                <a:cs typeface="Arial" panose="020B0604020202020204" pitchFamily="34" charset="0"/>
              </a:endParaRPr>
            </a:p>
          </p:txBody>
        </p:sp>
        <p:sp>
          <p:nvSpPr>
            <p:cNvPr id="16" name="Rectángulo 15">
              <a:extLst>
                <a:ext uri="{FF2B5EF4-FFF2-40B4-BE49-F238E27FC236}">
                  <a16:creationId xmlns:a16="http://schemas.microsoft.com/office/drawing/2014/main" id="{406A43EC-9FD2-CCD5-0D64-2031838FDF13}"/>
                </a:ext>
              </a:extLst>
            </p:cNvPr>
            <p:cNvSpPr/>
            <p:nvPr/>
          </p:nvSpPr>
          <p:spPr>
            <a:xfrm>
              <a:off x="152400" y="3428999"/>
              <a:ext cx="4648200" cy="1477328"/>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GT"/>
            </a:p>
          </p:txBody>
        </p:sp>
      </p:grpSp>
      <p:grpSp>
        <p:nvGrpSpPr>
          <p:cNvPr id="20" name="Grupo 19">
            <a:extLst>
              <a:ext uri="{FF2B5EF4-FFF2-40B4-BE49-F238E27FC236}">
                <a16:creationId xmlns:a16="http://schemas.microsoft.com/office/drawing/2014/main" id="{2E829466-7FBA-A07D-611E-E34BCC3AB347}"/>
              </a:ext>
            </a:extLst>
          </p:cNvPr>
          <p:cNvGrpSpPr/>
          <p:nvPr/>
        </p:nvGrpSpPr>
        <p:grpSpPr>
          <a:xfrm>
            <a:off x="6629400" y="2076270"/>
            <a:ext cx="5372100" cy="1200330"/>
            <a:chOff x="6629400" y="1774697"/>
            <a:chExt cx="5372100" cy="1200330"/>
          </a:xfrm>
        </p:grpSpPr>
        <p:sp>
          <p:nvSpPr>
            <p:cNvPr id="14" name="CuadroTexto 13">
              <a:extLst>
                <a:ext uri="{FF2B5EF4-FFF2-40B4-BE49-F238E27FC236}">
                  <a16:creationId xmlns:a16="http://schemas.microsoft.com/office/drawing/2014/main" id="{2B6E751B-7407-2BA5-3AB9-2C2FBE433586}"/>
                </a:ext>
              </a:extLst>
            </p:cNvPr>
            <p:cNvSpPr txBox="1"/>
            <p:nvPr/>
          </p:nvSpPr>
          <p:spPr>
            <a:xfrm>
              <a:off x="6629400" y="1899417"/>
              <a:ext cx="5334000" cy="923330"/>
            </a:xfrm>
            <a:prstGeom prst="rect">
              <a:avLst/>
            </a:prstGeom>
            <a:noFill/>
          </p:spPr>
          <p:txBody>
            <a:bodyPr wrap="square">
              <a:spAutoFit/>
            </a:bodyPr>
            <a:lstStyle/>
            <a:p>
              <a:pPr algn="just"/>
              <a:r>
                <a:rPr lang="en-US" sz="1800" dirty="0">
                  <a:latin typeface="Arial" panose="020B0604020202020204" pitchFamily="34" charset="0"/>
                  <a:cs typeface="Arial" panose="020B0604020202020204" pitchFamily="34" charset="0"/>
                </a:rPr>
                <a:t>They are carried out to control the quality of lots of reagents already verified before use, with a minimum of 25 tests.</a:t>
              </a:r>
              <a:endParaRPr lang="es-ES" dirty="0"/>
            </a:p>
          </p:txBody>
        </p:sp>
        <p:sp>
          <p:nvSpPr>
            <p:cNvPr id="17" name="Rectángulo 16">
              <a:extLst>
                <a:ext uri="{FF2B5EF4-FFF2-40B4-BE49-F238E27FC236}">
                  <a16:creationId xmlns:a16="http://schemas.microsoft.com/office/drawing/2014/main" id="{085413D2-9816-278D-373D-FAFA3A235083}"/>
                </a:ext>
              </a:extLst>
            </p:cNvPr>
            <p:cNvSpPr/>
            <p:nvPr/>
          </p:nvSpPr>
          <p:spPr>
            <a:xfrm>
              <a:off x="6629400" y="1774697"/>
              <a:ext cx="5372100" cy="120033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GT"/>
            </a:p>
          </p:txBody>
        </p:sp>
      </p:grpSp>
      <p:pic>
        <p:nvPicPr>
          <p:cNvPr id="22" name="Imagen 21">
            <a:extLst>
              <a:ext uri="{FF2B5EF4-FFF2-40B4-BE49-F238E27FC236}">
                <a16:creationId xmlns:a16="http://schemas.microsoft.com/office/drawing/2014/main" id="{255C8A55-91C6-2C67-3371-389069B689E5}"/>
              </a:ext>
            </a:extLst>
          </p:cNvPr>
          <p:cNvPicPr>
            <a:picLocks noChangeAspect="1"/>
          </p:cNvPicPr>
          <p:nvPr/>
        </p:nvPicPr>
        <p:blipFill>
          <a:blip r:embed="rId4"/>
          <a:stretch>
            <a:fillRect/>
          </a:stretch>
        </p:blipFill>
        <p:spPr>
          <a:xfrm>
            <a:off x="3838575" y="940920"/>
            <a:ext cx="914400" cy="914400"/>
          </a:xfrm>
          <a:prstGeom prst="rect">
            <a:avLst/>
          </a:prstGeom>
        </p:spPr>
      </p:pic>
      <p:pic>
        <p:nvPicPr>
          <p:cNvPr id="24" name="Imagen 23">
            <a:extLst>
              <a:ext uri="{FF2B5EF4-FFF2-40B4-BE49-F238E27FC236}">
                <a16:creationId xmlns:a16="http://schemas.microsoft.com/office/drawing/2014/main" id="{93F3B663-C379-CE4A-D5C7-432D3B4E9A30}"/>
              </a:ext>
            </a:extLst>
          </p:cNvPr>
          <p:cNvPicPr>
            <a:picLocks noChangeAspect="1"/>
          </p:cNvPicPr>
          <p:nvPr/>
        </p:nvPicPr>
        <p:blipFill>
          <a:blip r:embed="rId5"/>
          <a:stretch>
            <a:fillRect/>
          </a:stretch>
        </p:blipFill>
        <p:spPr>
          <a:xfrm>
            <a:off x="10744200" y="848462"/>
            <a:ext cx="914400" cy="914400"/>
          </a:xfrm>
          <a:prstGeom prst="rect">
            <a:avLst/>
          </a:prstGeom>
        </p:spPr>
      </p:pic>
    </p:spTree>
    <p:extLst>
      <p:ext uri="{BB962C8B-B14F-4D97-AF65-F5344CB8AC3E}">
        <p14:creationId xmlns:p14="http://schemas.microsoft.com/office/powerpoint/2010/main" val="27393889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152400" y="6400800"/>
            <a:ext cx="10568051" cy="267637"/>
          </a:xfrm>
          <a:prstGeom prst="rect">
            <a:avLst/>
          </a:prstGeom>
        </p:spPr>
        <p:txBody>
          <a:bodyPr vert="horz" wrap="square" lIns="0" tIns="43815" rIns="0" bIns="0" rtlCol="0">
            <a:spAutoFit/>
          </a:bodyPr>
          <a:lstStyle/>
          <a:p>
            <a:pPr marL="12700" marR="5080">
              <a:lnSpc>
                <a:spcPts val="1939"/>
              </a:lnSpc>
              <a:spcBef>
                <a:spcPts val="345"/>
              </a:spcBef>
            </a:pPr>
            <a:r>
              <a:rPr sz="1200" u="sng" spc="-5" dirty="0">
                <a:solidFill>
                  <a:srgbClr val="0462C1"/>
                </a:solidFill>
                <a:uFill>
                  <a:solidFill>
                    <a:srgbClr val="0462C1"/>
                  </a:solidFill>
                </a:uFill>
                <a:latin typeface="Calibri Light"/>
                <a:cs typeface="Calibri Light"/>
                <a:hlinkClick r:id="rId2"/>
              </a:rPr>
              <a:t>http://asp.salud.gob.sv/regulacion/pdf/lineamientos/lineamientostecnicosparalaejecuciondepruebasparaITSyVI </a:t>
            </a:r>
            <a:r>
              <a:rPr sz="1200" spc="-395" dirty="0">
                <a:solidFill>
                  <a:srgbClr val="0462C1"/>
                </a:solidFill>
                <a:latin typeface="Calibri Light"/>
                <a:cs typeface="Calibri Light"/>
              </a:rPr>
              <a:t> </a:t>
            </a:r>
            <a:r>
              <a:rPr sz="1200" u="sng" spc="-10" dirty="0">
                <a:solidFill>
                  <a:srgbClr val="0462C1"/>
                </a:solidFill>
                <a:uFill>
                  <a:solidFill>
                    <a:srgbClr val="0462C1"/>
                  </a:solidFill>
                </a:uFill>
                <a:latin typeface="Calibri Light"/>
                <a:cs typeface="Calibri Light"/>
                <a:hlinkClick r:id="rId2"/>
              </a:rPr>
              <a:t>Henlaboratoriosclinicosybancosdesangre-Acuerdo-2154_v1.pdf</a:t>
            </a:r>
            <a:endParaRPr sz="1200" dirty="0">
              <a:latin typeface="Calibri Light"/>
              <a:cs typeface="Calibri Light"/>
            </a:endParaRPr>
          </a:p>
        </p:txBody>
      </p:sp>
      <p:sp>
        <p:nvSpPr>
          <p:cNvPr id="4" name="CuadroTexto 3">
            <a:extLst>
              <a:ext uri="{FF2B5EF4-FFF2-40B4-BE49-F238E27FC236}">
                <a16:creationId xmlns:a16="http://schemas.microsoft.com/office/drawing/2014/main" id="{A060E9DE-D8F3-4D3C-8C66-91223AC471E3}"/>
              </a:ext>
            </a:extLst>
          </p:cNvPr>
          <p:cNvSpPr txBox="1"/>
          <p:nvPr/>
        </p:nvSpPr>
        <p:spPr>
          <a:xfrm>
            <a:off x="0" y="9525"/>
            <a:ext cx="12192000" cy="954107"/>
          </a:xfrm>
          <a:prstGeom prst="rect">
            <a:avLst/>
          </a:prstGeom>
          <a:solidFill>
            <a:schemeClr val="bg1"/>
          </a:solidFill>
        </p:spPr>
        <p:txBody>
          <a:bodyPr wrap="square" rtlCol="0">
            <a:spAutoFit/>
          </a:bodyPr>
          <a:lstStyle/>
          <a:p>
            <a:pPr algn="ctr"/>
            <a:r>
              <a:rPr lang="en-US" sz="2800" b="1" dirty="0">
                <a:latin typeface="Arial" panose="020B0604020202020204" pitchFamily="34" charset="0"/>
                <a:cs typeface="Arial" panose="020B0604020202020204" pitchFamily="34" charset="0"/>
              </a:rPr>
              <a:t>STANDARDIZED LIST OF TESTS AS OF JUNE 2024 AT THE NATIONAL LEVEL</a:t>
            </a:r>
            <a:endParaRPr lang="es-SV" sz="2800" b="1" dirty="0">
              <a:latin typeface="Arial" panose="020B0604020202020204" pitchFamily="34" charset="0"/>
              <a:cs typeface="Arial" panose="020B0604020202020204" pitchFamily="34" charset="0"/>
            </a:endParaRPr>
          </a:p>
        </p:txBody>
      </p:sp>
      <p:pic>
        <p:nvPicPr>
          <p:cNvPr id="6" name="Imagen 5">
            <a:extLst>
              <a:ext uri="{FF2B5EF4-FFF2-40B4-BE49-F238E27FC236}">
                <a16:creationId xmlns:a16="http://schemas.microsoft.com/office/drawing/2014/main" id="{A725E768-BC8F-A980-F24F-89D9E91BE43F}"/>
              </a:ext>
            </a:extLst>
          </p:cNvPr>
          <p:cNvPicPr>
            <a:picLocks noChangeAspect="1"/>
          </p:cNvPicPr>
          <p:nvPr/>
        </p:nvPicPr>
        <p:blipFill>
          <a:blip r:embed="rId3"/>
          <a:stretch>
            <a:fillRect/>
          </a:stretch>
        </p:blipFill>
        <p:spPr>
          <a:xfrm>
            <a:off x="1371600" y="1135901"/>
            <a:ext cx="9448800" cy="5247937"/>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EE02056F-54C2-4856-B876-0EFE5969D863}"/>
              </a:ext>
            </a:extLst>
          </p:cNvPr>
          <p:cNvPicPr>
            <a:picLocks noChangeAspect="1"/>
          </p:cNvPicPr>
          <p:nvPr/>
        </p:nvPicPr>
        <p:blipFill>
          <a:blip r:embed="rId2"/>
          <a:stretch>
            <a:fillRect/>
          </a:stretch>
        </p:blipFill>
        <p:spPr>
          <a:xfrm>
            <a:off x="381000" y="838200"/>
            <a:ext cx="4876800" cy="5105400"/>
          </a:xfrm>
          <a:prstGeom prst="rect">
            <a:avLst/>
          </a:prstGeom>
        </p:spPr>
      </p:pic>
      <p:graphicFrame>
        <p:nvGraphicFramePr>
          <p:cNvPr id="12" name="Gráfico 11">
            <a:extLst>
              <a:ext uri="{FF2B5EF4-FFF2-40B4-BE49-F238E27FC236}">
                <a16:creationId xmlns:a16="http://schemas.microsoft.com/office/drawing/2014/main" id="{F8E900D3-B2CB-4889-8B4D-8D5659ED02AE}"/>
              </a:ext>
            </a:extLst>
          </p:cNvPr>
          <p:cNvGraphicFramePr>
            <a:graphicFrameLocks/>
          </p:cNvGraphicFramePr>
          <p:nvPr>
            <p:extLst>
              <p:ext uri="{D42A27DB-BD31-4B8C-83A1-F6EECF244321}">
                <p14:modId xmlns:p14="http://schemas.microsoft.com/office/powerpoint/2010/main" val="449506427"/>
              </p:ext>
            </p:extLst>
          </p:nvPr>
        </p:nvGraphicFramePr>
        <p:xfrm>
          <a:off x="5791200" y="838200"/>
          <a:ext cx="6019800" cy="510540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CFF109F-C7E7-D02D-6C68-2497BEADB6BE}"/>
              </a:ext>
            </a:extLst>
          </p:cNvPr>
          <p:cNvSpPr>
            <a:spLocks noGrp="1"/>
          </p:cNvSpPr>
          <p:nvPr>
            <p:ph type="title"/>
          </p:nvPr>
        </p:nvSpPr>
        <p:spPr>
          <a:xfrm>
            <a:off x="0" y="9525"/>
            <a:ext cx="12192000" cy="430887"/>
          </a:xfrm>
        </p:spPr>
        <p:txBody>
          <a:bodyPr/>
          <a:lstStyle/>
          <a:p>
            <a:pPr algn="ctr"/>
            <a:r>
              <a:rPr lang="es-ES" sz="2800" b="1" dirty="0">
                <a:latin typeface="Arial" panose="020B0604020202020204" pitchFamily="34" charset="0"/>
                <a:cs typeface="Arial" panose="020B0604020202020204" pitchFamily="34" charset="0"/>
              </a:rPr>
              <a:t>LESSONS LEARNED</a:t>
            </a:r>
            <a:endParaRPr lang="es-SV" sz="2800" b="1" dirty="0">
              <a:latin typeface="Arial" panose="020B0604020202020204" pitchFamily="34" charset="0"/>
              <a:cs typeface="Arial" panose="020B0604020202020204" pitchFamily="34" charset="0"/>
            </a:endParaRPr>
          </a:p>
        </p:txBody>
      </p:sp>
      <p:grpSp>
        <p:nvGrpSpPr>
          <p:cNvPr id="18" name="Grupo 17">
            <a:extLst>
              <a:ext uri="{FF2B5EF4-FFF2-40B4-BE49-F238E27FC236}">
                <a16:creationId xmlns:a16="http://schemas.microsoft.com/office/drawing/2014/main" id="{5DA47B5B-E5C9-92F3-B48A-29003D158A17}"/>
              </a:ext>
            </a:extLst>
          </p:cNvPr>
          <p:cNvGrpSpPr/>
          <p:nvPr/>
        </p:nvGrpSpPr>
        <p:grpSpPr>
          <a:xfrm>
            <a:off x="542925" y="1445567"/>
            <a:ext cx="10915650" cy="1200329"/>
            <a:chOff x="552450" y="1445567"/>
            <a:chExt cx="10915650" cy="1200329"/>
          </a:xfrm>
        </p:grpSpPr>
        <p:sp>
          <p:nvSpPr>
            <p:cNvPr id="9" name="CuadroTexto 8">
              <a:extLst>
                <a:ext uri="{FF2B5EF4-FFF2-40B4-BE49-F238E27FC236}">
                  <a16:creationId xmlns:a16="http://schemas.microsoft.com/office/drawing/2014/main" id="{6BA6F863-B182-3E3A-15E3-E718964BFBE4}"/>
                </a:ext>
              </a:extLst>
            </p:cNvPr>
            <p:cNvSpPr txBox="1"/>
            <p:nvPr/>
          </p:nvSpPr>
          <p:spPr>
            <a:xfrm>
              <a:off x="1981200" y="1445567"/>
              <a:ext cx="9486900" cy="1200329"/>
            </a:xfrm>
            <a:prstGeom prst="rect">
              <a:avLst/>
            </a:prstGeom>
            <a:noFill/>
            <a:ln w="28575">
              <a:solidFill>
                <a:schemeClr val="tx2"/>
              </a:solidFill>
            </a:ln>
          </p:spPr>
          <p:txBody>
            <a:bodyPr wrap="square">
              <a:spAutoFit/>
            </a:bodyPr>
            <a:lstStyle/>
            <a:p>
              <a:pPr algn="just"/>
              <a:r>
                <a:rPr lang="en-US" sz="2400" dirty="0">
                  <a:latin typeface="Arial" panose="020B0604020202020204" pitchFamily="34" charset="0"/>
                  <a:cs typeface="Arial" panose="020B0604020202020204" pitchFamily="34" charset="0"/>
                </a:rPr>
                <a:t>Monitor at the country level (SNIS) the quality of reagent to be used, this includes all MINSAL institutions that make purchases with their budget.</a:t>
              </a:r>
            </a:p>
          </p:txBody>
        </p:sp>
        <p:pic>
          <p:nvPicPr>
            <p:cNvPr id="11" name="Imagen 10">
              <a:extLst>
                <a:ext uri="{FF2B5EF4-FFF2-40B4-BE49-F238E27FC236}">
                  <a16:creationId xmlns:a16="http://schemas.microsoft.com/office/drawing/2014/main" id="{2F7BEC1E-62E3-F7A7-87FA-A5B4E794C126}"/>
                </a:ext>
              </a:extLst>
            </p:cNvPr>
            <p:cNvPicPr>
              <a:picLocks noChangeAspect="1"/>
            </p:cNvPicPr>
            <p:nvPr/>
          </p:nvPicPr>
          <p:blipFill>
            <a:blip r:embed="rId2"/>
            <a:stretch>
              <a:fillRect/>
            </a:stretch>
          </p:blipFill>
          <p:spPr>
            <a:xfrm>
              <a:off x="552450" y="1588531"/>
              <a:ext cx="914400" cy="914400"/>
            </a:xfrm>
            <a:prstGeom prst="rect">
              <a:avLst/>
            </a:prstGeom>
          </p:spPr>
        </p:pic>
      </p:grpSp>
      <p:grpSp>
        <p:nvGrpSpPr>
          <p:cNvPr id="17" name="Grupo 16">
            <a:extLst>
              <a:ext uri="{FF2B5EF4-FFF2-40B4-BE49-F238E27FC236}">
                <a16:creationId xmlns:a16="http://schemas.microsoft.com/office/drawing/2014/main" id="{C5EE5975-6292-2C02-C1A0-8B27185F75D0}"/>
              </a:ext>
            </a:extLst>
          </p:cNvPr>
          <p:cNvGrpSpPr/>
          <p:nvPr/>
        </p:nvGrpSpPr>
        <p:grpSpPr>
          <a:xfrm>
            <a:off x="533400" y="3419563"/>
            <a:ext cx="10934700" cy="914400"/>
            <a:chOff x="533400" y="3429000"/>
            <a:chExt cx="10934700" cy="914400"/>
          </a:xfrm>
        </p:grpSpPr>
        <p:sp>
          <p:nvSpPr>
            <p:cNvPr id="7" name="CuadroTexto 6">
              <a:extLst>
                <a:ext uri="{FF2B5EF4-FFF2-40B4-BE49-F238E27FC236}">
                  <a16:creationId xmlns:a16="http://schemas.microsoft.com/office/drawing/2014/main" id="{A2B70323-94B2-5CB6-1C95-219760043F21}"/>
                </a:ext>
              </a:extLst>
            </p:cNvPr>
            <p:cNvSpPr txBox="1"/>
            <p:nvPr/>
          </p:nvSpPr>
          <p:spPr>
            <a:xfrm>
              <a:off x="1981200" y="3470701"/>
              <a:ext cx="9486900" cy="830997"/>
            </a:xfrm>
            <a:prstGeom prst="rect">
              <a:avLst/>
            </a:prstGeom>
            <a:noFill/>
            <a:ln w="28575">
              <a:solidFill>
                <a:schemeClr val="tx2"/>
              </a:solidFill>
            </a:ln>
          </p:spPr>
          <p:txBody>
            <a:bodyPr wrap="square">
              <a:spAutoFit/>
            </a:bodyPr>
            <a:lstStyle/>
            <a:p>
              <a:pPr algn="just"/>
              <a:r>
                <a:rPr lang="en-US" sz="2400" dirty="0">
                  <a:latin typeface="Arial" panose="020B0604020202020204" pitchFamily="34" charset="0"/>
                  <a:cs typeface="Arial" panose="020B0604020202020204" pitchFamily="34" charset="0"/>
                </a:rPr>
                <a:t>Reduce the discordance of results obtained through reagent verification processes.</a:t>
              </a:r>
            </a:p>
          </p:txBody>
        </p:sp>
        <p:pic>
          <p:nvPicPr>
            <p:cNvPr id="13" name="Imagen 12">
              <a:extLst>
                <a:ext uri="{FF2B5EF4-FFF2-40B4-BE49-F238E27FC236}">
                  <a16:creationId xmlns:a16="http://schemas.microsoft.com/office/drawing/2014/main" id="{4248EDBF-AC3F-641B-7B5D-8A05DA378F38}"/>
                </a:ext>
              </a:extLst>
            </p:cNvPr>
            <p:cNvPicPr>
              <a:picLocks noChangeAspect="1"/>
            </p:cNvPicPr>
            <p:nvPr/>
          </p:nvPicPr>
          <p:blipFill>
            <a:blip r:embed="rId3"/>
            <a:stretch>
              <a:fillRect/>
            </a:stretch>
          </p:blipFill>
          <p:spPr>
            <a:xfrm>
              <a:off x="533400" y="3429000"/>
              <a:ext cx="914400" cy="914400"/>
            </a:xfrm>
            <a:prstGeom prst="rect">
              <a:avLst/>
            </a:prstGeom>
          </p:spPr>
        </p:pic>
      </p:grpSp>
      <p:grpSp>
        <p:nvGrpSpPr>
          <p:cNvPr id="16" name="Grupo 15">
            <a:extLst>
              <a:ext uri="{FF2B5EF4-FFF2-40B4-BE49-F238E27FC236}">
                <a16:creationId xmlns:a16="http://schemas.microsoft.com/office/drawing/2014/main" id="{A5D1CBC5-8393-9EC8-FCBC-C3D06AC880B9}"/>
              </a:ext>
            </a:extLst>
          </p:cNvPr>
          <p:cNvGrpSpPr/>
          <p:nvPr/>
        </p:nvGrpSpPr>
        <p:grpSpPr>
          <a:xfrm>
            <a:off x="542925" y="5107631"/>
            <a:ext cx="10915650" cy="914400"/>
            <a:chOff x="552450" y="5107631"/>
            <a:chExt cx="10915650" cy="914400"/>
          </a:xfrm>
        </p:grpSpPr>
        <p:sp>
          <p:nvSpPr>
            <p:cNvPr id="5" name="CuadroTexto 4">
              <a:extLst>
                <a:ext uri="{FF2B5EF4-FFF2-40B4-BE49-F238E27FC236}">
                  <a16:creationId xmlns:a16="http://schemas.microsoft.com/office/drawing/2014/main" id="{148B247B-9347-CB3A-BD8C-A9B1291A0995}"/>
                </a:ext>
              </a:extLst>
            </p:cNvPr>
            <p:cNvSpPr txBox="1"/>
            <p:nvPr/>
          </p:nvSpPr>
          <p:spPr>
            <a:xfrm>
              <a:off x="1981200" y="5333998"/>
              <a:ext cx="9486900" cy="461665"/>
            </a:xfrm>
            <a:prstGeom prst="rect">
              <a:avLst/>
            </a:prstGeom>
            <a:noFill/>
            <a:ln w="28575">
              <a:solidFill>
                <a:schemeClr val="tx2"/>
              </a:solidFill>
            </a:ln>
          </p:spPr>
          <p:txBody>
            <a:bodyPr wrap="square">
              <a:spAutoFit/>
            </a:bodyPr>
            <a:lstStyle/>
            <a:p>
              <a:pPr algn="just"/>
              <a:r>
                <a:rPr lang="en-US" sz="2400" dirty="0">
                  <a:latin typeface="Arial" panose="020B0604020202020204" pitchFamily="34" charset="0"/>
                  <a:cs typeface="Arial" panose="020B0604020202020204" pitchFamily="34" charset="0"/>
                </a:rPr>
                <a:t>Evaluate the performance of the reagents used.</a:t>
              </a:r>
              <a:endParaRPr lang="es-SV" sz="2400" dirty="0"/>
            </a:p>
          </p:txBody>
        </p:sp>
        <p:pic>
          <p:nvPicPr>
            <p:cNvPr id="15" name="Imagen 14">
              <a:extLst>
                <a:ext uri="{FF2B5EF4-FFF2-40B4-BE49-F238E27FC236}">
                  <a16:creationId xmlns:a16="http://schemas.microsoft.com/office/drawing/2014/main" id="{4AF336EB-3BED-A31F-9C21-EE4896A28F6B}"/>
                </a:ext>
              </a:extLst>
            </p:cNvPr>
            <p:cNvPicPr>
              <a:picLocks noChangeAspect="1"/>
            </p:cNvPicPr>
            <p:nvPr/>
          </p:nvPicPr>
          <p:blipFill>
            <a:blip r:embed="rId4"/>
            <a:stretch>
              <a:fillRect/>
            </a:stretch>
          </p:blipFill>
          <p:spPr>
            <a:xfrm>
              <a:off x="552450" y="5107631"/>
              <a:ext cx="914400" cy="914400"/>
            </a:xfrm>
            <a:prstGeom prst="rect">
              <a:avLst/>
            </a:prstGeom>
          </p:spPr>
        </p:pic>
      </p:grpSp>
    </p:spTree>
    <p:extLst>
      <p:ext uri="{BB962C8B-B14F-4D97-AF65-F5344CB8AC3E}">
        <p14:creationId xmlns:p14="http://schemas.microsoft.com/office/powerpoint/2010/main" val="30979413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111E5F"/>
          </a:solidFill>
        </p:spPr>
        <p:txBody>
          <a:bodyPr wrap="square" lIns="0" tIns="0" rIns="0" bIns="0" rtlCol="0"/>
          <a:lstStyle/>
          <a:p>
            <a:endParaRPr/>
          </a:p>
        </p:txBody>
      </p:sp>
      <p:grpSp>
        <p:nvGrpSpPr>
          <p:cNvPr id="3" name="object 3"/>
          <p:cNvGrpSpPr/>
          <p:nvPr/>
        </p:nvGrpSpPr>
        <p:grpSpPr>
          <a:xfrm>
            <a:off x="-6350" y="0"/>
            <a:ext cx="12204700" cy="6870700"/>
            <a:chOff x="-6350" y="0"/>
            <a:chExt cx="12204700" cy="6870700"/>
          </a:xfrm>
        </p:grpSpPr>
        <p:sp>
          <p:nvSpPr>
            <p:cNvPr id="4" name="object 4"/>
            <p:cNvSpPr/>
            <p:nvPr/>
          </p:nvSpPr>
          <p:spPr>
            <a:xfrm>
              <a:off x="0" y="0"/>
              <a:ext cx="12192000" cy="6858000"/>
            </a:xfrm>
            <a:custGeom>
              <a:avLst/>
              <a:gdLst/>
              <a:ahLst/>
              <a:cxnLst/>
              <a:rect l="l" t="t" r="r" b="b"/>
              <a:pathLst>
                <a:path w="12192000" h="6858000">
                  <a:moveTo>
                    <a:pt x="0" y="6858000"/>
                  </a:moveTo>
                  <a:lnTo>
                    <a:pt x="12192000" y="6858000"/>
                  </a:lnTo>
                  <a:lnTo>
                    <a:pt x="12192000" y="0"/>
                  </a:lnTo>
                  <a:lnTo>
                    <a:pt x="0" y="0"/>
                  </a:lnTo>
                  <a:lnTo>
                    <a:pt x="0" y="6858000"/>
                  </a:lnTo>
                  <a:close/>
                </a:path>
              </a:pathLst>
            </a:custGeom>
            <a:ln w="12700">
              <a:solidFill>
                <a:srgbClr val="2E528F"/>
              </a:solidFill>
            </a:ln>
          </p:spPr>
          <p:txBody>
            <a:bodyPr wrap="square" lIns="0" tIns="0" rIns="0" bIns="0" rtlCol="0"/>
            <a:lstStyle/>
            <a:p>
              <a:endParaRPr/>
            </a:p>
          </p:txBody>
        </p:sp>
        <p:pic>
          <p:nvPicPr>
            <p:cNvPr id="5" name="object 5"/>
            <p:cNvPicPr/>
            <p:nvPr/>
          </p:nvPicPr>
          <p:blipFill>
            <a:blip r:embed="rId2" cstate="print"/>
            <a:stretch>
              <a:fillRect/>
            </a:stretch>
          </p:blipFill>
          <p:spPr>
            <a:xfrm>
              <a:off x="5315711" y="2511551"/>
              <a:ext cx="1560576" cy="1834896"/>
            </a:xfrm>
            <a:prstGeom prst="rect">
              <a:avLst/>
            </a:prstGeom>
          </p:spPr>
        </p:pic>
        <p:pic>
          <p:nvPicPr>
            <p:cNvPr id="6" name="object 6"/>
            <p:cNvPicPr/>
            <p:nvPr/>
          </p:nvPicPr>
          <p:blipFill>
            <a:blip r:embed="rId3" cstate="print"/>
            <a:stretch>
              <a:fillRect/>
            </a:stretch>
          </p:blipFill>
          <p:spPr>
            <a:xfrm>
              <a:off x="7214616" y="5178552"/>
              <a:ext cx="3672078" cy="630174"/>
            </a:xfrm>
            <a:prstGeom prst="rect">
              <a:avLst/>
            </a:prstGeom>
          </p:spPr>
        </p:pic>
        <p:pic>
          <p:nvPicPr>
            <p:cNvPr id="7" name="object 7"/>
            <p:cNvPicPr/>
            <p:nvPr/>
          </p:nvPicPr>
          <p:blipFill>
            <a:blip r:embed="rId4" cstate="print"/>
            <a:stretch>
              <a:fillRect/>
            </a:stretch>
          </p:blipFill>
          <p:spPr>
            <a:xfrm>
              <a:off x="7251192" y="5194427"/>
              <a:ext cx="3601846" cy="559079"/>
            </a:xfrm>
            <a:prstGeom prst="rect">
              <a:avLst/>
            </a:prstGeom>
          </p:spPr>
        </p:pic>
      </p:grpSp>
      <p:pic>
        <p:nvPicPr>
          <p:cNvPr id="10" name="Imagen 9">
            <a:extLst>
              <a:ext uri="{FF2B5EF4-FFF2-40B4-BE49-F238E27FC236}">
                <a16:creationId xmlns:a16="http://schemas.microsoft.com/office/drawing/2014/main" id="{FB9529E7-06BA-4FE2-A8BC-C5597C17525B}"/>
              </a:ext>
            </a:extLst>
          </p:cNvPr>
          <p:cNvPicPr>
            <a:picLocks noChangeAspect="1"/>
          </p:cNvPicPr>
          <p:nvPr/>
        </p:nvPicPr>
        <p:blipFill>
          <a:blip r:embed="rId5"/>
          <a:stretch>
            <a:fillRect/>
          </a:stretch>
        </p:blipFill>
        <p:spPr>
          <a:xfrm>
            <a:off x="152399" y="152400"/>
            <a:ext cx="5029201" cy="2895600"/>
          </a:xfrm>
          <a:prstGeom prst="rect">
            <a:avLst/>
          </a:prstGeom>
        </p:spPr>
      </p:pic>
      <p:sp>
        <p:nvSpPr>
          <p:cNvPr id="8" name="CuadroTexto 7">
            <a:extLst>
              <a:ext uri="{FF2B5EF4-FFF2-40B4-BE49-F238E27FC236}">
                <a16:creationId xmlns:a16="http://schemas.microsoft.com/office/drawing/2014/main" id="{41A1FFE4-405C-B284-8031-5DB5EDFD9BAF}"/>
              </a:ext>
            </a:extLst>
          </p:cNvPr>
          <p:cNvSpPr txBox="1"/>
          <p:nvPr/>
        </p:nvSpPr>
        <p:spPr>
          <a:xfrm>
            <a:off x="867156" y="3059667"/>
            <a:ext cx="4191000" cy="369332"/>
          </a:xfrm>
          <a:prstGeom prst="rect">
            <a:avLst/>
          </a:prstGeom>
          <a:noFill/>
        </p:spPr>
        <p:txBody>
          <a:bodyPr wrap="square" rtlCol="0">
            <a:spAutoFit/>
          </a:bodyPr>
          <a:lstStyle/>
          <a:p>
            <a:r>
              <a:rPr lang="es-ES" dirty="0">
                <a:solidFill>
                  <a:schemeClr val="bg1"/>
                </a:solidFill>
              </a:rPr>
              <a:t>Coordinación inmunohematología</a:t>
            </a:r>
            <a:endParaRPr lang="es-SV" dirty="0">
              <a:solidFill>
                <a:schemeClr val="bg1"/>
              </a:solidFill>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462C1"/>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474</TotalTime>
  <Words>461</Words>
  <Application>Microsoft Office PowerPoint</Application>
  <PresentationFormat>Panorámica</PresentationFormat>
  <Paragraphs>50</Paragraphs>
  <Slides>9</Slides>
  <Notes>0</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9</vt:i4>
      </vt:variant>
    </vt:vector>
  </HeadingPairs>
  <TitlesOfParts>
    <vt:vector size="14" baseType="lpstr">
      <vt:lpstr>Arial</vt:lpstr>
      <vt:lpstr>Calibri</vt:lpstr>
      <vt:lpstr>Calibri Light</vt:lpstr>
      <vt:lpstr>Georgia</vt:lpstr>
      <vt:lpstr>Office Theme</vt:lpstr>
      <vt:lpstr>HOW TO MONITOR THE QUALITY OF A KIT</vt:lpstr>
      <vt:lpstr>Presentación de PowerPoint</vt:lpstr>
      <vt:lpstr>Presentación de PowerPoint</vt:lpstr>
      <vt:lpstr>Presentación de PowerPoint</vt:lpstr>
      <vt:lpstr>Presentación de PowerPoint</vt:lpstr>
      <vt:lpstr>Presentación de PowerPoint</vt:lpstr>
      <vt:lpstr>Presentación de PowerPoint</vt:lpstr>
      <vt:lpstr>LESSONS LEARNED</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Karen Carias</dc:creator>
  <cp:lastModifiedBy>Axel Martinez</cp:lastModifiedBy>
  <cp:revision>16</cp:revision>
  <dcterms:created xsi:type="dcterms:W3CDTF">2024-08-10T04:51:02Z</dcterms:created>
  <dcterms:modified xsi:type="dcterms:W3CDTF">2024-08-21T18:24:30Z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2023-02-13T00:00:00Z</vt:filetime>
  </property>
  <property fmtid="{D5CDD505-2E9C-101B-9397-08002B2CF9AE}" pid="3" name="Creator">
    <vt:lpwstr>Microsoft® PowerPoint® 2019</vt:lpwstr>
  </property>
  <property fmtid="{D5CDD505-2E9C-101B-9397-08002B2CF9AE}" pid="4" name="LastSaved">
    <vt:filetime>2024-08-10T00:00:00Z</vt:filetime>
  </property>
  <property fmtid="{D5CDD505-2E9C-101B-9397-08002B2CF9AE}" pid="5" name="MSIP_Label_7b94a7b8-f06c-4dfe-bdcc-9b548fd58c31_Enabled">
    <vt:lpwstr>true</vt:lpwstr>
  </property>
  <property fmtid="{D5CDD505-2E9C-101B-9397-08002B2CF9AE}" pid="6" name="MSIP_Label_7b94a7b8-f06c-4dfe-bdcc-9b548fd58c31_SetDate">
    <vt:lpwstr>2024-08-14T16:03:06Z</vt:lpwstr>
  </property>
  <property fmtid="{D5CDD505-2E9C-101B-9397-08002B2CF9AE}" pid="7" name="MSIP_Label_7b94a7b8-f06c-4dfe-bdcc-9b548fd58c31_Method">
    <vt:lpwstr>Privileged</vt:lpwstr>
  </property>
  <property fmtid="{D5CDD505-2E9C-101B-9397-08002B2CF9AE}" pid="8" name="MSIP_Label_7b94a7b8-f06c-4dfe-bdcc-9b548fd58c31_Name">
    <vt:lpwstr>7b94a7b8-f06c-4dfe-bdcc-9b548fd58c31</vt:lpwstr>
  </property>
  <property fmtid="{D5CDD505-2E9C-101B-9397-08002B2CF9AE}" pid="9" name="MSIP_Label_7b94a7b8-f06c-4dfe-bdcc-9b548fd58c31_SiteId">
    <vt:lpwstr>9ce70869-60db-44fd-abe8-d2767077fc8f</vt:lpwstr>
  </property>
  <property fmtid="{D5CDD505-2E9C-101B-9397-08002B2CF9AE}" pid="10" name="MSIP_Label_7b94a7b8-f06c-4dfe-bdcc-9b548fd58c31_ActionId">
    <vt:lpwstr>5931f1fc-bc26-4884-b466-0a7e7350f8d3</vt:lpwstr>
  </property>
  <property fmtid="{D5CDD505-2E9C-101B-9397-08002B2CF9AE}" pid="11" name="MSIP_Label_7b94a7b8-f06c-4dfe-bdcc-9b548fd58c31_ContentBits">
    <vt:lpwstr>0</vt:lpwstr>
  </property>
</Properties>
</file>